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E6556D-4D5D-4C90-8A6C-FA45D4ADBDE3}">
  <a:tblStyle styleId="{0EE6556D-4D5D-4C90-8A6C-FA45D4ADBD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55614caa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55614caa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8392d25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8392d25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595959"/>
                </a:solidFill>
              </a:rPr>
              <a:t>What does the current FuLab design process look like?</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Where are the bottlenecks?</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Why do those bottlenecks exist?</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How can we overcome them?</a:t>
            </a:r>
            <a:endParaRPr sz="1400">
              <a:solidFill>
                <a:srgbClr val="595959"/>
              </a:solidFill>
            </a:endParaRPr>
          </a:p>
          <a:p>
            <a:pPr indent="0" lvl="0" marL="0" rtl="0" algn="l">
              <a:spcBef>
                <a:spcPts val="1200"/>
              </a:spcBef>
              <a:spcAft>
                <a:spcPts val="0"/>
              </a:spcAft>
              <a:buNone/>
            </a:pPr>
            <a:r>
              <a:t/>
            </a:r>
            <a:endParaRPr sz="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55f688d14_5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55f688d14_5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55614ca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55614ca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b="1" lang="en" sz="1200">
                <a:solidFill>
                  <a:schemeClr val="dk1"/>
                </a:solidFill>
              </a:rPr>
              <a:t>Figure 1. </a:t>
            </a:r>
            <a:r>
              <a:rPr lang="en" sz="1200">
                <a:solidFill>
                  <a:schemeClr val="dk1"/>
                </a:solidFill>
              </a:rPr>
              <a:t> caDNAno Interface and design pipeline. ( a ) Screenshot of caDNAno interface. Left, Slice panel displays a cross-sectional view of the honeycomb lattice where helices can be added to the design. Middle, Path panel provides an interface to edit an unrolled 2D schematic of the scaffold and staple paths. Right, Render panel provides a real-time 3D model of the design. ( b ) Exported SVG schematic of example design from a, with scaffold (blue) and staple (multi-color) sequences. ( c ) Path panel snapshot during first step of the design process. Short stretches of scaffold are inserted into the Path panel as helices are added via the Slice panel. ( d ) The Path panel editing tools are used to stitch together a continuous scaffold path. ( e ) The auto-staple button is used to generate a default set of continuous staple paths, including crossovers. The breakpoint tool is subsequently used to split the staple paths into lengths between 18 and 49 bases. Finally, the scaffold sequence is applied to generate the list of staple sequences. ( f ) Exported X3D model from the Render panel. </a:t>
            </a:r>
            <a:br>
              <a:rPr lang="en" sz="1200">
                <a:solidFill>
                  <a:schemeClr val="dk1"/>
                </a:solidFill>
              </a:rPr>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55614caa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55614caa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55f688d14_5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55f688d14_5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55f688d14_5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55f688d14_5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55f688d14_5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55f688d14_5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55614ca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55614ca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55f688d14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55f688d14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8392d25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8392d25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5f688d14_5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5f688d14_5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392d25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392d25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72e571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72e571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8392d257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8392d25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8392d25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8392d25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8392d25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8392d25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55f688d14_5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55f688d14_5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8392d257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8392d25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8392d257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8392d257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8392d257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8392d257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55f688d14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55f688d14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8392d257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8392d257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55f688d14_5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55f688d14_5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8392d257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8392d257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8392d257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8392d257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8392d257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8392d257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8392d257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8392d257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53066d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53066d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55f688d14_5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55f688d14_5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8392d25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8392d25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672e572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672e572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55614caa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55614caa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672e572c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672e572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What can we learn from them?</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95959"/>
                </a:solidFill>
              </a:rPr>
              <a:t>What do we want to do that they 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8392d25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8392d25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i.org/10.1093/nar/gkp436" TargetMode="Externa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dx.doi.org/10.1021%2Fjacs.0c132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hyperlink" Target="https://doi.org/10.1038/nsb0197-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27.png"/><Relationship Id="rId8"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5Vmn_AexiEykpwNZ-8yDwASWh4nJKZPM/view" TargetMode="Externa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__aLIsDQW1BYzAZpjI0yhaBb1azjFPp3/view" TargetMode="Externa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doi.org/10.1039/C5CS00569H"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Computational Design of Biomimetic Transmembrane DNA Nanostructures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Qualifying Proposal</a:t>
            </a:r>
            <a:endParaRPr/>
          </a:p>
          <a:p>
            <a:pPr indent="0" lvl="0" marL="0" rtl="0" algn="ctr">
              <a:spcBef>
                <a:spcPts val="0"/>
              </a:spcBef>
              <a:spcAft>
                <a:spcPts val="0"/>
              </a:spcAft>
              <a:buNone/>
            </a:pPr>
            <a:r>
              <a:rPr lang="en"/>
              <a:t>Ezry Santiago-McRae</a:t>
            </a:r>
            <a:endParaRPr/>
          </a:p>
        </p:txBody>
      </p:sp>
      <p:pic>
        <p:nvPicPr>
          <p:cNvPr id="56" name="Google Shape;56;p13"/>
          <p:cNvPicPr preferRelativeResize="0"/>
          <p:nvPr/>
        </p:nvPicPr>
        <p:blipFill>
          <a:blip r:embed="rId3">
            <a:alphaModFix/>
          </a:blip>
          <a:stretch>
            <a:fillRect/>
          </a:stretch>
        </p:blipFill>
        <p:spPr>
          <a:xfrm>
            <a:off x="5667375" y="3663675"/>
            <a:ext cx="3476625" cy="1223775"/>
          </a:xfrm>
          <a:prstGeom prst="rect">
            <a:avLst/>
          </a:prstGeom>
          <a:noFill/>
          <a:ln>
            <a:noFill/>
          </a:ln>
        </p:spPr>
      </p:pic>
      <p:sp>
        <p:nvSpPr>
          <p:cNvPr id="57" name="Google Shape;57;p13"/>
          <p:cNvSpPr txBox="1"/>
          <p:nvPr/>
        </p:nvSpPr>
        <p:spPr>
          <a:xfrm>
            <a:off x="5783700" y="4875500"/>
            <a:ext cx="33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E9E9E"/>
                </a:solidFill>
              </a:rPr>
              <a:t>DOI: (10.1021/acs.nanolett.6b02039) </a:t>
            </a:r>
            <a:endParaRPr>
              <a:solidFill>
                <a:srgbClr val="9E9E9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527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DNA and Membranes</a:t>
            </a:r>
            <a:endParaRPr/>
          </a:p>
        </p:txBody>
      </p:sp>
      <p:sp>
        <p:nvSpPr>
          <p:cNvPr id="128" name="Google Shape;128;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Some challenges:</a:t>
            </a:r>
            <a:endParaRPr/>
          </a:p>
          <a:p>
            <a:pPr indent="0" lvl="0" marL="0" rtl="0" algn="l">
              <a:spcBef>
                <a:spcPts val="1200"/>
              </a:spcBef>
              <a:spcAft>
                <a:spcPts val="0"/>
              </a:spcAft>
              <a:buNone/>
            </a:pPr>
            <a:r>
              <a:rPr lang="en"/>
              <a:t>Require lipophilic prosthetic groups</a:t>
            </a:r>
            <a:endParaRPr/>
          </a:p>
          <a:p>
            <a:pPr indent="-342900" lvl="0" marL="457200" rtl="0" algn="l">
              <a:spcBef>
                <a:spcPts val="1200"/>
              </a:spcBef>
              <a:spcAft>
                <a:spcPts val="0"/>
              </a:spcAft>
              <a:buSzPts val="1800"/>
              <a:buChar char="●"/>
            </a:pPr>
            <a:r>
              <a:rPr lang="en"/>
              <a:t>Custom synthesis</a:t>
            </a:r>
            <a:endParaRPr/>
          </a:p>
          <a:p>
            <a:pPr indent="-342900" lvl="0" marL="457200" rtl="0" algn="l">
              <a:spcBef>
                <a:spcPts val="0"/>
              </a:spcBef>
              <a:spcAft>
                <a:spcPts val="0"/>
              </a:spcAft>
              <a:buSzPts val="1800"/>
              <a:buChar char="●"/>
            </a:pPr>
            <a:r>
              <a:rPr lang="en"/>
              <a:t>Modified assembly</a:t>
            </a:r>
            <a:endParaRPr/>
          </a:p>
          <a:p>
            <a:pPr indent="-342900" lvl="0" marL="457200" rtl="0" algn="l">
              <a:spcBef>
                <a:spcPts val="0"/>
              </a:spcBef>
              <a:spcAft>
                <a:spcPts val="0"/>
              </a:spcAft>
              <a:buSzPts val="1800"/>
              <a:buChar char="●"/>
            </a:pPr>
            <a:r>
              <a:rPr lang="en"/>
              <a:t>Extensive optimization</a:t>
            </a:r>
            <a:endParaRPr/>
          </a:p>
        </p:txBody>
      </p:sp>
      <p:pic>
        <p:nvPicPr>
          <p:cNvPr id="129" name="Google Shape;129;p22"/>
          <p:cNvPicPr preferRelativeResize="0"/>
          <p:nvPr/>
        </p:nvPicPr>
        <p:blipFill>
          <a:blip r:embed="rId3">
            <a:alphaModFix/>
          </a:blip>
          <a:stretch>
            <a:fillRect/>
          </a:stretch>
        </p:blipFill>
        <p:spPr>
          <a:xfrm rot="-47600">
            <a:off x="5183299" y="472076"/>
            <a:ext cx="3934430" cy="3820976"/>
          </a:xfrm>
          <a:prstGeom prst="rect">
            <a:avLst/>
          </a:prstGeom>
          <a:noFill/>
          <a:ln>
            <a:noFill/>
          </a:ln>
        </p:spPr>
      </p:pic>
      <p:sp>
        <p:nvSpPr>
          <p:cNvPr id="130" name="Google Shape;130;p22"/>
          <p:cNvSpPr txBox="1"/>
          <p:nvPr/>
        </p:nvSpPr>
        <p:spPr>
          <a:xfrm>
            <a:off x="5525875" y="4314450"/>
            <a:ext cx="351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Composite image showing a possible DNA transmembrane structure.</a:t>
            </a:r>
            <a:endParaRPr sz="1200">
              <a:solidFill>
                <a:schemeClr val="dk2"/>
              </a:solidFill>
            </a:endParaRPr>
          </a:p>
        </p:txBody>
      </p:sp>
      <p:cxnSp>
        <p:nvCxnSpPr>
          <p:cNvPr id="131" name="Google Shape;131;p22"/>
          <p:cNvCxnSpPr>
            <a:stCxn id="132" idx="3"/>
          </p:cNvCxnSpPr>
          <p:nvPr/>
        </p:nvCxnSpPr>
        <p:spPr>
          <a:xfrm>
            <a:off x="5525800" y="1592400"/>
            <a:ext cx="338100" cy="908700"/>
          </a:xfrm>
          <a:prstGeom prst="straightConnector1">
            <a:avLst/>
          </a:prstGeom>
          <a:noFill/>
          <a:ln cap="flat" cmpd="sng" w="19050">
            <a:solidFill>
              <a:schemeClr val="dk1"/>
            </a:solidFill>
            <a:prstDash val="solid"/>
            <a:round/>
            <a:headEnd len="med" w="med" type="none"/>
            <a:tailEnd len="med" w="med" type="triangle"/>
          </a:ln>
        </p:spPr>
      </p:cxnSp>
      <p:sp>
        <p:nvSpPr>
          <p:cNvPr id="133" name="Google Shape;133;p22"/>
          <p:cNvSpPr txBox="1"/>
          <p:nvPr/>
        </p:nvSpPr>
        <p:spPr>
          <a:xfrm>
            <a:off x="6321175" y="261750"/>
            <a:ext cx="19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DNA 6-helix bundle</a:t>
            </a:r>
            <a:endParaRPr/>
          </a:p>
        </p:txBody>
      </p:sp>
      <p:sp>
        <p:nvSpPr>
          <p:cNvPr id="132" name="Google Shape;132;p22"/>
          <p:cNvSpPr txBox="1"/>
          <p:nvPr/>
        </p:nvSpPr>
        <p:spPr>
          <a:xfrm>
            <a:off x="4453300" y="1284600"/>
            <a:ext cx="1072500" cy="615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Prosthetic Groups</a:t>
            </a:r>
            <a:endParaRPr/>
          </a:p>
        </p:txBody>
      </p:sp>
      <p:sp>
        <p:nvSpPr>
          <p:cNvPr id="134" name="Google Shape;134;p22"/>
          <p:cNvSpPr txBox="1"/>
          <p:nvPr/>
        </p:nvSpPr>
        <p:spPr>
          <a:xfrm>
            <a:off x="8028150" y="3257000"/>
            <a:ext cx="12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Membrane</a:t>
            </a:r>
            <a:endParaRPr/>
          </a:p>
        </p:txBody>
      </p:sp>
      <p:cxnSp>
        <p:nvCxnSpPr>
          <p:cNvPr id="135" name="Google Shape;135;p22"/>
          <p:cNvCxnSpPr>
            <a:stCxn id="132" idx="3"/>
          </p:cNvCxnSpPr>
          <p:nvPr/>
        </p:nvCxnSpPr>
        <p:spPr>
          <a:xfrm>
            <a:off x="5525800" y="1592400"/>
            <a:ext cx="2806800" cy="8772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aphicFrame>
        <p:nvGraphicFramePr>
          <p:cNvPr id="140" name="Google Shape;140;p23"/>
          <p:cNvGraphicFramePr/>
          <p:nvPr/>
        </p:nvGraphicFramePr>
        <p:xfrm>
          <a:off x="1615850" y="963656"/>
          <a:ext cx="3000000" cy="3000000"/>
        </p:xfrm>
        <a:graphic>
          <a:graphicData uri="http://schemas.openxmlformats.org/drawingml/2006/table">
            <a:tbl>
              <a:tblPr>
                <a:noFill/>
                <a:tableStyleId>{0EE6556D-4D5D-4C90-8A6C-FA45D4ADBDE3}</a:tableStyleId>
              </a:tblPr>
              <a:tblGrid>
                <a:gridCol w="1340425"/>
                <a:gridCol w="1670825"/>
                <a:gridCol w="2136625"/>
                <a:gridCol w="2380275"/>
              </a:tblGrid>
              <a:tr h="665450">
                <a:tc>
                  <a:txBody>
                    <a:bodyPr/>
                    <a:lstStyle/>
                    <a:p>
                      <a:pPr indent="0" lvl="0" marL="0" rtl="0" algn="l">
                        <a:spcBef>
                          <a:spcPts val="0"/>
                        </a:spcBef>
                        <a:spcAft>
                          <a:spcPts val="0"/>
                        </a:spcAft>
                        <a:buNone/>
                      </a:pPr>
                      <a:r>
                        <a:t/>
                      </a:r>
                      <a:endParaRPr sz="1600">
                        <a:solidFill>
                          <a:schemeClr val="dk1"/>
                        </a:solidFill>
                      </a:endParaRPr>
                    </a:p>
                  </a:txBody>
                  <a:tcPr marT="91425" marB="91425" marR="91425" marL="91425"/>
                </a:tc>
                <a:tc>
                  <a:txBody>
                    <a:bodyPr/>
                    <a:lstStyle/>
                    <a:p>
                      <a:pPr indent="0" lvl="0" marL="0" rtl="0" algn="ctr">
                        <a:lnSpc>
                          <a:spcPct val="115000"/>
                        </a:lnSpc>
                        <a:spcBef>
                          <a:spcPts val="0"/>
                        </a:spcBef>
                        <a:spcAft>
                          <a:spcPts val="1200"/>
                        </a:spcAft>
                        <a:buNone/>
                      </a:pPr>
                      <a:r>
                        <a:rPr lang="en" sz="1600">
                          <a:solidFill>
                            <a:schemeClr val="dk1"/>
                          </a:solidFill>
                        </a:rPr>
                        <a:t>De-novo Proteins</a:t>
                      </a:r>
                      <a:endParaRPr sz="1600">
                        <a:solidFill>
                          <a:schemeClr val="dk1"/>
                        </a:solidFill>
                      </a:endParaRPr>
                    </a:p>
                  </a:txBody>
                  <a:tcPr marT="91425" marB="91425" marR="91425" marL="91425" anchor="b"/>
                </a:tc>
                <a:tc>
                  <a:txBody>
                    <a:bodyPr/>
                    <a:lstStyle/>
                    <a:p>
                      <a:pPr indent="0" lvl="0" marL="0" rtl="0" algn="ctr">
                        <a:lnSpc>
                          <a:spcPct val="115000"/>
                        </a:lnSpc>
                        <a:spcBef>
                          <a:spcPts val="0"/>
                        </a:spcBef>
                        <a:spcAft>
                          <a:spcPts val="1200"/>
                        </a:spcAft>
                        <a:buClr>
                          <a:schemeClr val="dk1"/>
                        </a:buClr>
                        <a:buSzPts val="1100"/>
                        <a:buFont typeface="Arial"/>
                        <a:buNone/>
                      </a:pPr>
                      <a:r>
                        <a:rPr lang="en" sz="1600">
                          <a:solidFill>
                            <a:schemeClr val="dk1"/>
                          </a:solidFill>
                        </a:rPr>
                        <a:t>DNA-only Systems</a:t>
                      </a:r>
                      <a:endParaRPr sz="1600">
                        <a:solidFill>
                          <a:schemeClr val="dk1"/>
                        </a:solidFill>
                      </a:endParaRPr>
                    </a:p>
                  </a:txBody>
                  <a:tcPr marT="91425" marB="91425" marR="91425" marL="91425" anchor="b"/>
                </a:tc>
                <a:tc>
                  <a:txBody>
                    <a:bodyPr/>
                    <a:lstStyle/>
                    <a:p>
                      <a:pPr indent="0" lvl="0" marL="0" rtl="0" algn="ctr">
                        <a:lnSpc>
                          <a:spcPct val="115000"/>
                        </a:lnSpc>
                        <a:spcBef>
                          <a:spcPts val="0"/>
                        </a:spcBef>
                        <a:spcAft>
                          <a:spcPts val="1200"/>
                        </a:spcAft>
                        <a:buClr>
                          <a:schemeClr val="dk1"/>
                        </a:buClr>
                        <a:buSzPts val="1100"/>
                        <a:buFont typeface="Arial"/>
                        <a:buNone/>
                      </a:pPr>
                      <a:r>
                        <a:rPr lang="en" sz="1600">
                          <a:solidFill>
                            <a:schemeClr val="dk1"/>
                          </a:solidFill>
                        </a:rPr>
                        <a:t>DNA-Membrane</a:t>
                      </a:r>
                      <a:r>
                        <a:rPr lang="en" sz="1600">
                          <a:solidFill>
                            <a:schemeClr val="dk1"/>
                          </a:solidFill>
                        </a:rPr>
                        <a:t> Systems</a:t>
                      </a:r>
                      <a:endParaRPr sz="1600">
                        <a:solidFill>
                          <a:schemeClr val="dk1"/>
                        </a:solidFill>
                      </a:endParaRPr>
                    </a:p>
                  </a:txBody>
                  <a:tcPr marT="91425" marB="91425" marR="91425" marL="91425" anchor="b"/>
                </a:tc>
              </a:tr>
              <a:tr h="708500">
                <a:tc>
                  <a:txBody>
                    <a:bodyPr/>
                    <a:lstStyle/>
                    <a:p>
                      <a:pPr indent="0" lvl="0" marL="0" rtl="0" algn="r">
                        <a:lnSpc>
                          <a:spcPct val="115000"/>
                        </a:lnSpc>
                        <a:spcBef>
                          <a:spcPts val="0"/>
                        </a:spcBef>
                        <a:spcAft>
                          <a:spcPts val="1200"/>
                        </a:spcAft>
                        <a:buNone/>
                      </a:pPr>
                      <a:r>
                        <a:rPr lang="en" sz="1600">
                          <a:solidFill>
                            <a:schemeClr val="dk1"/>
                          </a:solidFill>
                        </a:rPr>
                        <a:t>Design</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en" sz="1600">
                          <a:solidFill>
                            <a:schemeClr val="dk1"/>
                          </a:solidFill>
                        </a:rPr>
                        <a:t>Intractable</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en" sz="1600">
                          <a:solidFill>
                            <a:schemeClr val="dk1"/>
                          </a:solidFill>
                        </a:rPr>
                        <a:t>Tractable</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600">
                          <a:solidFill>
                            <a:schemeClr val="dk1"/>
                          </a:solidFill>
                        </a:rPr>
                        <a:t>Approximate/heuristic</a:t>
                      </a:r>
                      <a:endParaRPr sz="1600">
                        <a:solidFill>
                          <a:schemeClr val="dk1"/>
                        </a:solidFill>
                      </a:endParaRPr>
                    </a:p>
                  </a:txBody>
                  <a:tcPr marT="91425" marB="91425" marR="91425" marL="91425" anchor="ctr"/>
                </a:tc>
              </a:tr>
              <a:tr h="848250">
                <a:tc>
                  <a:txBody>
                    <a:bodyPr/>
                    <a:lstStyle/>
                    <a:p>
                      <a:pPr indent="0" lvl="0" marL="0" rtl="0" algn="r">
                        <a:lnSpc>
                          <a:spcPct val="115000"/>
                        </a:lnSpc>
                        <a:spcBef>
                          <a:spcPts val="0"/>
                        </a:spcBef>
                        <a:spcAft>
                          <a:spcPts val="1200"/>
                        </a:spcAft>
                        <a:buNone/>
                      </a:pPr>
                      <a:r>
                        <a:rPr lang="en" sz="1600">
                          <a:solidFill>
                            <a:schemeClr val="dk1"/>
                          </a:solidFill>
                        </a:rPr>
                        <a:t>Synthesis</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en" sz="1600">
                          <a:solidFill>
                            <a:schemeClr val="dk1"/>
                          </a:solidFill>
                        </a:rPr>
                        <a:t>Expensive</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en" sz="1600">
                          <a:solidFill>
                            <a:schemeClr val="dk1"/>
                          </a:solidFill>
                        </a:rPr>
                        <a:t>Commercial: 1-2 weeks, ~$100+</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600">
                          <a:solidFill>
                            <a:schemeClr val="dk1"/>
                          </a:solidFill>
                        </a:rPr>
                        <a:t>Expensive/in-house</a:t>
                      </a:r>
                      <a:endParaRPr sz="1600">
                        <a:solidFill>
                          <a:schemeClr val="dk1"/>
                        </a:solidFill>
                      </a:endParaRPr>
                    </a:p>
                  </a:txBody>
                  <a:tcPr marT="91425" marB="91425" marR="91425" marL="91425" anchor="ctr"/>
                </a:tc>
              </a:tr>
              <a:tr h="1042050">
                <a:tc>
                  <a:txBody>
                    <a:bodyPr/>
                    <a:lstStyle/>
                    <a:p>
                      <a:pPr indent="0" lvl="0" marL="0" rtl="0" algn="r">
                        <a:lnSpc>
                          <a:spcPct val="115000"/>
                        </a:lnSpc>
                        <a:spcBef>
                          <a:spcPts val="0"/>
                        </a:spcBef>
                        <a:spcAft>
                          <a:spcPts val="1200"/>
                        </a:spcAft>
                        <a:buNone/>
                      </a:pPr>
                      <a:r>
                        <a:rPr lang="en" sz="1600">
                          <a:solidFill>
                            <a:schemeClr val="dk1"/>
                          </a:solidFill>
                        </a:rPr>
                        <a:t>Assembly</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en" sz="1600">
                          <a:solidFill>
                            <a:schemeClr val="dk1"/>
                          </a:solidFill>
                        </a:rPr>
                        <a:t>‘Spontaneous’</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en" sz="1600">
                          <a:solidFill>
                            <a:schemeClr val="dk1"/>
                          </a:solidFill>
                        </a:rPr>
                        <a:t>Standardized</a:t>
                      </a:r>
                      <a:endParaRPr sz="1600">
                        <a:solidFill>
                          <a:schemeClr val="dk1"/>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600">
                          <a:solidFill>
                            <a:schemeClr val="dk1"/>
                          </a:solidFill>
                        </a:rPr>
                        <a:t>Variable</a:t>
                      </a:r>
                      <a:endParaRPr sz="1600">
                        <a:solidFill>
                          <a:schemeClr val="dk1"/>
                        </a:solidFill>
                      </a:endParaRPr>
                    </a:p>
                  </a:txBody>
                  <a:tcPr marT="91425" marB="91425" marR="91425" marL="91425" anchor="ctr"/>
                </a:tc>
              </a:tr>
              <a:tr h="915600">
                <a:tc>
                  <a:txBody>
                    <a:bodyPr/>
                    <a:lstStyle/>
                    <a:p>
                      <a:pPr indent="0" lvl="0" marL="0" rtl="0" algn="r">
                        <a:lnSpc>
                          <a:spcPct val="115000"/>
                        </a:lnSpc>
                        <a:spcBef>
                          <a:spcPts val="0"/>
                        </a:spcBef>
                        <a:spcAft>
                          <a:spcPts val="1200"/>
                        </a:spcAft>
                        <a:buNone/>
                      </a:pPr>
                      <a:r>
                        <a:rPr lang="en" sz="1600">
                          <a:solidFill>
                            <a:schemeClr val="dk1"/>
                          </a:solidFill>
                        </a:rPr>
                        <a:t>Applicability</a:t>
                      </a:r>
                      <a:endParaRPr sz="16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sz="1600">
                          <a:solidFill>
                            <a:schemeClr val="dk1"/>
                          </a:solidFill>
                        </a:rPr>
                        <a:t>One day</a:t>
                      </a:r>
                      <a:endParaRPr sz="16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t>No</a:t>
                      </a:r>
                      <a:endParaRPr/>
                    </a:p>
                  </a:txBody>
                  <a:tcPr marT="91425" marB="91425" marR="91425" marL="91425" anchor="ctr"/>
                </a:tc>
                <a:tc>
                  <a:txBody>
                    <a:bodyPr/>
                    <a:lstStyle/>
                    <a:p>
                      <a:pPr indent="0" lvl="0" marL="0" rtl="0" algn="ctr">
                        <a:lnSpc>
                          <a:spcPct val="115000"/>
                        </a:lnSpc>
                        <a:spcBef>
                          <a:spcPts val="0"/>
                        </a:spcBef>
                        <a:spcAft>
                          <a:spcPts val="1200"/>
                        </a:spcAft>
                        <a:buNone/>
                      </a:pPr>
                      <a:r>
                        <a:rPr b="1" lang="en" sz="1600">
                          <a:solidFill>
                            <a:schemeClr val="dk1"/>
                          </a:solidFill>
                        </a:rPr>
                        <a:t>Immediate</a:t>
                      </a:r>
                      <a:endParaRPr b="1" sz="1600">
                        <a:solidFill>
                          <a:schemeClr val="dk1"/>
                        </a:solidFill>
                      </a:endParaRPr>
                    </a:p>
                  </a:txBody>
                  <a:tcPr marT="91425" marB="91425" marR="91425" marL="91425" anchor="ctr"/>
                </a:tc>
              </a:tr>
            </a:tbl>
          </a:graphicData>
        </a:graphic>
      </p:graphicFrame>
      <p:sp>
        <p:nvSpPr>
          <p:cNvPr id="141" name="Google Shape;141;p23"/>
          <p:cNvSpPr txBox="1"/>
          <p:nvPr>
            <p:ph type="title"/>
          </p:nvPr>
        </p:nvSpPr>
        <p:spPr>
          <a:xfrm>
            <a:off x="311700" y="445026"/>
            <a:ext cx="4260300" cy="65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Engineering Process</a:t>
            </a:r>
            <a:endParaRPr/>
          </a:p>
        </p:txBody>
      </p:sp>
      <p:pic>
        <p:nvPicPr>
          <p:cNvPr id="142" name="Google Shape;142;p23"/>
          <p:cNvPicPr preferRelativeResize="0"/>
          <p:nvPr/>
        </p:nvPicPr>
        <p:blipFill rotWithShape="1">
          <a:blip r:embed="rId3">
            <a:alphaModFix/>
          </a:blip>
          <a:srcRect b="25074" l="19087" r="60506" t="30530"/>
          <a:stretch/>
        </p:blipFill>
        <p:spPr>
          <a:xfrm>
            <a:off x="148850" y="1329825"/>
            <a:ext cx="1569423" cy="995499"/>
          </a:xfrm>
          <a:prstGeom prst="rect">
            <a:avLst/>
          </a:prstGeom>
          <a:noFill/>
          <a:ln cap="flat" cmpd="sng" w="9525">
            <a:solidFill>
              <a:srgbClr val="0B7140"/>
            </a:solidFill>
            <a:prstDash val="solid"/>
            <a:round/>
            <a:headEnd len="sm" w="sm" type="none"/>
            <a:tailEnd len="sm" w="sm" type="none"/>
          </a:ln>
          <a:effectLst>
            <a:outerShdw blurRad="57150" rotWithShape="0" algn="bl" dir="5400000" dist="19050">
              <a:srgbClr val="085631">
                <a:alpha val="50000"/>
              </a:srgbClr>
            </a:outerShdw>
          </a:effectLst>
        </p:spPr>
      </p:pic>
      <p:pic>
        <p:nvPicPr>
          <p:cNvPr id="143" name="Google Shape;143;p23"/>
          <p:cNvPicPr preferRelativeResize="0"/>
          <p:nvPr/>
        </p:nvPicPr>
        <p:blipFill rotWithShape="1">
          <a:blip r:embed="rId4">
            <a:alphaModFix/>
          </a:blip>
          <a:srcRect b="57131" l="3360" r="56248" t="3499"/>
          <a:stretch/>
        </p:blipFill>
        <p:spPr>
          <a:xfrm>
            <a:off x="370802" y="3145750"/>
            <a:ext cx="1125498" cy="896700"/>
          </a:xfrm>
          <a:prstGeom prst="rect">
            <a:avLst/>
          </a:prstGeom>
          <a:noFill/>
          <a:ln cap="flat" cmpd="sng" w="9525">
            <a:solidFill>
              <a:srgbClr val="0B7140"/>
            </a:solidFill>
            <a:prstDash val="solid"/>
            <a:round/>
            <a:headEnd len="sm" w="sm" type="none"/>
            <a:tailEnd len="sm" w="sm" type="none"/>
          </a:ln>
          <a:effectLst>
            <a:outerShdw blurRad="57150" rotWithShape="0" algn="bl" dir="5400000" dist="19050">
              <a:srgbClr val="000000">
                <a:alpha val="50000"/>
              </a:srgbClr>
            </a:outerShdw>
          </a:effectLst>
        </p:spPr>
      </p:pic>
      <p:pic>
        <p:nvPicPr>
          <p:cNvPr id="144" name="Google Shape;144;p23"/>
          <p:cNvPicPr preferRelativeResize="0"/>
          <p:nvPr/>
        </p:nvPicPr>
        <p:blipFill rotWithShape="1">
          <a:blip r:embed="rId5">
            <a:alphaModFix/>
          </a:blip>
          <a:srcRect b="0" l="0" r="0" t="6367"/>
          <a:stretch/>
        </p:blipFill>
        <p:spPr>
          <a:xfrm>
            <a:off x="353242" y="4220950"/>
            <a:ext cx="1160620" cy="790201"/>
          </a:xfrm>
          <a:prstGeom prst="rect">
            <a:avLst/>
          </a:prstGeom>
          <a:noFill/>
          <a:ln cap="flat" cmpd="sng" w="9525">
            <a:solidFill>
              <a:srgbClr val="0B714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Current Technologies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state of the art - DNA Nanotechnology</a:t>
            </a:r>
            <a:endParaRPr/>
          </a:p>
        </p:txBody>
      </p:sp>
      <p:sp>
        <p:nvSpPr>
          <p:cNvPr id="155" name="Google Shape;155;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like Cadnano (right)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Software handles:</a:t>
            </a:r>
            <a:endParaRPr/>
          </a:p>
          <a:p>
            <a:pPr indent="-342900" lvl="0" marL="457200" rtl="0" algn="l">
              <a:spcBef>
                <a:spcPts val="1200"/>
              </a:spcBef>
              <a:spcAft>
                <a:spcPts val="0"/>
              </a:spcAft>
              <a:buSzPts val="1800"/>
              <a:buChar char="●"/>
            </a:pPr>
            <a:r>
              <a:rPr lang="en"/>
              <a:t>Sequence assignment </a:t>
            </a:r>
            <a:endParaRPr/>
          </a:p>
          <a:p>
            <a:pPr indent="-342900" lvl="0" marL="457200" rtl="0" algn="l">
              <a:spcBef>
                <a:spcPts val="0"/>
              </a:spcBef>
              <a:spcAft>
                <a:spcPts val="0"/>
              </a:spcAft>
              <a:buSzPts val="1800"/>
              <a:buChar char="●"/>
            </a:pPr>
            <a:r>
              <a:rPr lang="en"/>
              <a:t>Geometric constraints</a:t>
            </a:r>
            <a:endParaRPr/>
          </a:p>
          <a:p>
            <a:pPr indent="-342900" lvl="0" marL="457200" rtl="0" algn="l">
              <a:spcBef>
                <a:spcPts val="0"/>
              </a:spcBef>
              <a:spcAft>
                <a:spcPts val="0"/>
              </a:spcAft>
              <a:buSzPts val="1800"/>
              <a:buChar char="●"/>
            </a:pPr>
            <a:r>
              <a:rPr lang="en"/>
              <a:t>Staple optimization (mostly)</a:t>
            </a:r>
            <a:endParaRPr/>
          </a:p>
        </p:txBody>
      </p:sp>
      <p:sp>
        <p:nvSpPr>
          <p:cNvPr id="156" name="Google Shape;156;p25"/>
          <p:cNvSpPr txBox="1"/>
          <p:nvPr>
            <p:ph idx="11" type="ftr"/>
          </p:nvPr>
        </p:nvSpPr>
        <p:spPr>
          <a:xfrm>
            <a:off x="4572000" y="4495800"/>
            <a:ext cx="45720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lang="en" sz="1000">
                <a:solidFill>
                  <a:srgbClr val="333333"/>
                </a:solidFill>
              </a:rPr>
              <a:t>Illustration of cadnano design process. Showing interface (a), finished design (b), intermediate design steps (c-e) and 3D rendering (f).</a:t>
            </a:r>
            <a:endParaRPr sz="1000">
              <a:solidFill>
                <a:srgbClr val="333333"/>
              </a:solidFill>
            </a:endParaRPr>
          </a:p>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Nucleic Acids Res</a:t>
            </a:r>
            <a:r>
              <a:rPr b="0" i="0" lang="en" sz="1000" u="none" cap="none" strike="noStrike">
                <a:solidFill>
                  <a:srgbClr val="333333"/>
                </a:solidFill>
                <a:latin typeface="Arial"/>
                <a:ea typeface="Arial"/>
                <a:cs typeface="Arial"/>
                <a:sym typeface="Arial"/>
              </a:rPr>
              <a:t>, Volume 37, Issue 15, 1 August 2009, Pages 5001–5006, </a:t>
            </a:r>
            <a:r>
              <a:rPr b="0" i="0" lang="en" sz="1000" u="sng" cap="none" strike="noStrike">
                <a:solidFill>
                  <a:schemeClr val="hlink"/>
                </a:solidFill>
                <a:latin typeface="Arial"/>
                <a:ea typeface="Arial"/>
                <a:cs typeface="Arial"/>
                <a:sym typeface="Arial"/>
                <a:hlinkClick r:id="rId3"/>
              </a:rPr>
              <a:t>https://doi.org/10.1093/nar/gkp436</a:t>
            </a:r>
            <a:endParaRPr b="0" i="0" sz="800" u="none" cap="none" strike="noStrike">
              <a:solidFill>
                <a:srgbClr val="333333"/>
              </a:solidFill>
              <a:latin typeface="Arial"/>
              <a:ea typeface="Arial"/>
              <a:cs typeface="Arial"/>
              <a:sym typeface="Arial"/>
            </a:endParaRPr>
          </a:p>
        </p:txBody>
      </p:sp>
      <p:pic>
        <p:nvPicPr>
          <p:cNvPr id="157" name="Google Shape;157;p25"/>
          <p:cNvPicPr preferRelativeResize="0"/>
          <p:nvPr/>
        </p:nvPicPr>
        <p:blipFill rotWithShape="1">
          <a:blip r:embed="rId4">
            <a:alphaModFix/>
          </a:blip>
          <a:srcRect b="0" l="0" r="0" t="0"/>
          <a:stretch/>
        </p:blipFill>
        <p:spPr>
          <a:xfrm>
            <a:off x="4686300" y="1025488"/>
            <a:ext cx="4457699" cy="30925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state of the art - Hybrid DNA-Membrane Systems</a:t>
            </a:r>
            <a:endParaRPr/>
          </a:p>
        </p:txBody>
      </p:sp>
      <p:sp>
        <p:nvSpPr>
          <p:cNvPr id="163" name="Google Shape;163;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Several model systems </a:t>
            </a:r>
            <a:endParaRPr/>
          </a:p>
          <a:p>
            <a:pPr indent="0" lvl="0" marL="0" rtl="0" algn="l">
              <a:spcBef>
                <a:spcPts val="1200"/>
              </a:spcBef>
              <a:spcAft>
                <a:spcPts val="0"/>
              </a:spcAft>
              <a:buNone/>
            </a:pPr>
            <a:r>
              <a:rPr lang="en"/>
              <a:t>Both experimental and computational</a:t>
            </a:r>
            <a:endParaRPr/>
          </a:p>
          <a:p>
            <a:pPr indent="0" lvl="0" marL="0" rtl="0" algn="l">
              <a:spcBef>
                <a:spcPts val="1200"/>
              </a:spcBef>
              <a:spcAft>
                <a:spcPts val="0"/>
              </a:spcAft>
              <a:buNone/>
            </a:pPr>
            <a:r>
              <a:rPr lang="en"/>
              <a:t>Common attributes:</a:t>
            </a:r>
            <a:endParaRPr/>
          </a:p>
          <a:p>
            <a:pPr indent="-342900" lvl="0" marL="457200" rtl="0" algn="l">
              <a:spcBef>
                <a:spcPts val="1200"/>
              </a:spcBef>
              <a:spcAft>
                <a:spcPts val="0"/>
              </a:spcAft>
              <a:buSzPts val="1800"/>
              <a:buChar char="●"/>
            </a:pPr>
            <a:r>
              <a:rPr lang="en"/>
              <a:t>Helix bundles</a:t>
            </a:r>
            <a:endParaRPr/>
          </a:p>
          <a:p>
            <a:pPr indent="-342900" lvl="0" marL="457200" rtl="0" algn="l">
              <a:spcBef>
                <a:spcPts val="0"/>
              </a:spcBef>
              <a:spcAft>
                <a:spcPts val="0"/>
              </a:spcAft>
              <a:buSzPts val="1800"/>
              <a:buChar char="●"/>
            </a:pPr>
            <a:r>
              <a:rPr lang="en"/>
              <a:t>CholTEG</a:t>
            </a:r>
            <a:endParaRPr/>
          </a:p>
          <a:p>
            <a:pPr indent="0" lvl="0" marL="0" rtl="0" algn="l">
              <a:spcBef>
                <a:spcPts val="1200"/>
              </a:spcBef>
              <a:spcAft>
                <a:spcPts val="0"/>
              </a:spcAft>
              <a:buNone/>
            </a:pPr>
            <a:r>
              <a:rPr lang="en"/>
              <a:t>Common limitations:</a:t>
            </a:r>
            <a:endParaRPr/>
          </a:p>
          <a:p>
            <a:pPr indent="-342900" lvl="0" marL="457200" rtl="0" algn="l">
              <a:spcBef>
                <a:spcPts val="1200"/>
              </a:spcBef>
              <a:spcAft>
                <a:spcPts val="0"/>
              </a:spcAft>
              <a:buSzPts val="1800"/>
              <a:buChar char="●"/>
            </a:pPr>
            <a:r>
              <a:rPr lang="en"/>
              <a:t>Leaky</a:t>
            </a:r>
            <a:endParaRPr/>
          </a:p>
          <a:p>
            <a:pPr indent="-342900" lvl="0" marL="457200" rtl="0" algn="l">
              <a:spcBef>
                <a:spcPts val="0"/>
              </a:spcBef>
              <a:spcAft>
                <a:spcPts val="0"/>
              </a:spcAft>
              <a:buSzPts val="1800"/>
              <a:buChar char="●"/>
            </a:pPr>
            <a:r>
              <a:rPr lang="en"/>
              <a:t>Disrupt the membrane</a:t>
            </a:r>
            <a:endParaRPr/>
          </a:p>
        </p:txBody>
      </p:sp>
      <p:pic>
        <p:nvPicPr>
          <p:cNvPr id="164" name="Google Shape;164;p26"/>
          <p:cNvPicPr preferRelativeResize="0"/>
          <p:nvPr/>
        </p:nvPicPr>
        <p:blipFill>
          <a:blip r:embed="rId3">
            <a:alphaModFix/>
          </a:blip>
          <a:stretch>
            <a:fillRect/>
          </a:stretch>
        </p:blipFill>
        <p:spPr>
          <a:xfrm>
            <a:off x="5374572" y="895801"/>
            <a:ext cx="3264466" cy="3416400"/>
          </a:xfrm>
          <a:prstGeom prst="rect">
            <a:avLst/>
          </a:prstGeom>
          <a:noFill/>
          <a:ln>
            <a:noFill/>
          </a:ln>
        </p:spPr>
      </p:pic>
      <p:sp>
        <p:nvSpPr>
          <p:cNvPr id="165" name="Google Shape;165;p26"/>
          <p:cNvSpPr txBox="1"/>
          <p:nvPr/>
        </p:nvSpPr>
        <p:spPr>
          <a:xfrm>
            <a:off x="4876638" y="4312200"/>
            <a:ext cx="426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Illustration of the interaction between DNA (blue), prosthetic groups (pink), and membranes (gray).</a:t>
            </a:r>
            <a:endParaRPr/>
          </a:p>
          <a:p>
            <a:pPr indent="0" lvl="0" marL="0" rtl="0" algn="l">
              <a:spcBef>
                <a:spcPts val="0"/>
              </a:spcBef>
              <a:spcAft>
                <a:spcPts val="0"/>
              </a:spcAft>
              <a:buNone/>
            </a:pPr>
            <a:r>
              <a:rPr lang="en"/>
              <a:t>Jones et al. 2021 </a:t>
            </a:r>
            <a:r>
              <a:rPr lang="en" sz="1000" u="sng">
                <a:solidFill>
                  <a:srgbClr val="2F4A8B"/>
                </a:solidFill>
                <a:highlight>
                  <a:srgbClr val="FFFFFF"/>
                </a:highlight>
                <a:hlinkClick r:id="rId4">
                  <a:extLst>
                    <a:ext uri="{A12FA001-AC4F-418D-AE19-62706E023703}">
                      <ahyp:hlinkClr val="tx"/>
                    </a:ext>
                  </a:extLst>
                </a:hlinkClick>
              </a:rPr>
              <a:t>10.1021/jacs.0c13235</a:t>
            </a:r>
            <a:endParaRPr/>
          </a:p>
        </p:txBody>
      </p:sp>
      <p:sp>
        <p:nvSpPr>
          <p:cNvPr id="166" name="Google Shape;166;p26"/>
          <p:cNvSpPr txBox="1"/>
          <p:nvPr/>
        </p:nvSpPr>
        <p:spPr>
          <a:xfrm>
            <a:off x="419625" y="4384475"/>
            <a:ext cx="411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t>Is this really optimal?</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key questions:</a:t>
            </a:r>
            <a:endParaRPr/>
          </a:p>
        </p:txBody>
      </p:sp>
      <p:sp>
        <p:nvSpPr>
          <p:cNvPr id="172" name="Google Shape;172;p27"/>
          <p:cNvSpPr txBox="1"/>
          <p:nvPr>
            <p:ph idx="1" type="body"/>
          </p:nvPr>
        </p:nvSpPr>
        <p:spPr>
          <a:xfrm>
            <a:off x="311700" y="1776625"/>
            <a:ext cx="8520600" cy="186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optimal prosthetic group?</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What is the optimal inclusion shape for DNA origami?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Aim 1: What is the ‘best’ prosthetic group?</a:t>
            </a:r>
            <a:endParaRPr/>
          </a:p>
        </p:txBody>
      </p:sp>
      <p:sp>
        <p:nvSpPr>
          <p:cNvPr id="178" name="Google Shape;178;p28"/>
          <p:cNvSpPr txBox="1"/>
          <p:nvPr/>
        </p:nvSpPr>
        <p:spPr>
          <a:xfrm>
            <a:off x="1527300" y="3426050"/>
            <a:ext cx="608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Has the most </a:t>
            </a:r>
            <a:r>
              <a:rPr lang="en" sz="2000"/>
              <a:t>negative free energy of insertion.</a:t>
            </a:r>
            <a:endParaRPr sz="2000"/>
          </a:p>
          <a:p>
            <a:pPr indent="0" lvl="0" marL="0" rtl="0" algn="ctr">
              <a:spcBef>
                <a:spcPts val="0"/>
              </a:spcBef>
              <a:spcAft>
                <a:spcPts val="0"/>
              </a:spcAft>
              <a:buNone/>
            </a:pPr>
            <a:r>
              <a:rPr lang="en" sz="2000"/>
              <a:t>Minimally disturbs the membrane.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20"/>
              <a:t>Computational methods to date:</a:t>
            </a:r>
            <a:endParaRPr sz="3720"/>
          </a:p>
        </p:txBody>
      </p:sp>
      <p:sp>
        <p:nvSpPr>
          <p:cNvPr id="184" name="Google Shape;184;p29"/>
          <p:cNvSpPr txBox="1"/>
          <p:nvPr>
            <p:ph idx="1" type="body"/>
          </p:nvPr>
        </p:nvSpPr>
        <p:spPr>
          <a:xfrm>
            <a:off x="311700" y="2001300"/>
            <a:ext cx="8520600" cy="2567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2900"/>
              <a:t>Classical Molecular Dynamics</a:t>
            </a:r>
            <a:endParaRPr sz="2900"/>
          </a:p>
          <a:p>
            <a:pPr indent="457200" lvl="0" marL="457200" rtl="0" algn="l">
              <a:spcBef>
                <a:spcPts val="1200"/>
              </a:spcBef>
              <a:spcAft>
                <a:spcPts val="1200"/>
              </a:spcAft>
              <a:buNone/>
            </a:pPr>
            <a:r>
              <a:rPr lang="en" sz="2900"/>
              <a:t>Steered Molecular Dynamics</a:t>
            </a:r>
            <a:endParaRPr sz="2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Classical MD</a:t>
            </a:r>
            <a:endParaRPr/>
          </a:p>
        </p:txBody>
      </p:sp>
      <p:sp>
        <p:nvSpPr>
          <p:cNvPr id="190" name="Google Shape;190;p30"/>
          <p:cNvSpPr txBox="1"/>
          <p:nvPr>
            <p:ph idx="1" type="body"/>
          </p:nvPr>
        </p:nvSpPr>
        <p:spPr>
          <a:xfrm>
            <a:off x="375025" y="1091850"/>
            <a:ext cx="3771600" cy="147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u="sng"/>
              <a:t>The Many-Body Problem:</a:t>
            </a:r>
            <a:endParaRPr b="1" u="sng"/>
          </a:p>
          <a:p>
            <a:pPr indent="0" lvl="0" marL="0" rtl="0" algn="l">
              <a:spcBef>
                <a:spcPts val="1200"/>
              </a:spcBef>
              <a:spcAft>
                <a:spcPts val="1200"/>
              </a:spcAft>
              <a:buNone/>
            </a:pPr>
            <a:r>
              <a:rPr lang="en"/>
              <a:t>Given 3 or more particles and their interaction forces, how will their positions evolve in time?</a:t>
            </a:r>
            <a:endParaRPr/>
          </a:p>
        </p:txBody>
      </p:sp>
      <p:sp>
        <p:nvSpPr>
          <p:cNvPr id="191" name="Google Shape;191;p30"/>
          <p:cNvSpPr txBox="1"/>
          <p:nvPr/>
        </p:nvSpPr>
        <p:spPr>
          <a:xfrm>
            <a:off x="5072275" y="1205400"/>
            <a:ext cx="3000000" cy="1252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u="sng">
                <a:solidFill>
                  <a:schemeClr val="dk2"/>
                </a:solidFill>
              </a:rPr>
              <a:t>MD’s Answer:</a:t>
            </a:r>
            <a:endParaRPr b="1" sz="1800" u="sng">
              <a:solidFill>
                <a:schemeClr val="dk2"/>
              </a:solidFill>
            </a:endParaRPr>
          </a:p>
          <a:p>
            <a:pPr indent="0" lvl="0" marL="0" rtl="0" algn="l">
              <a:lnSpc>
                <a:spcPct val="115000"/>
              </a:lnSpc>
              <a:spcBef>
                <a:spcPts val="1200"/>
              </a:spcBef>
              <a:spcAft>
                <a:spcPts val="1200"/>
              </a:spcAft>
              <a:buNone/>
            </a:pPr>
            <a:r>
              <a:rPr lang="en" sz="1800">
                <a:solidFill>
                  <a:schemeClr val="dk2"/>
                </a:solidFill>
              </a:rPr>
              <a:t>Numerical integration of Newton’s Laws of Motion</a:t>
            </a:r>
            <a:endParaRPr/>
          </a:p>
        </p:txBody>
      </p:sp>
      <p:pic>
        <p:nvPicPr>
          <p:cNvPr descr="Total Force = BondedForces+NonBondedForces" id="192" name="Google Shape;192;p30" title="MathEquation,#000000"/>
          <p:cNvPicPr preferRelativeResize="0"/>
          <p:nvPr/>
        </p:nvPicPr>
        <p:blipFill>
          <a:blip r:embed="rId3">
            <a:alphaModFix/>
          </a:blip>
          <a:stretch>
            <a:fillRect/>
          </a:stretch>
        </p:blipFill>
        <p:spPr>
          <a:xfrm>
            <a:off x="3893475" y="3323350"/>
            <a:ext cx="4938000" cy="209875"/>
          </a:xfrm>
          <a:prstGeom prst="rect">
            <a:avLst/>
          </a:prstGeom>
          <a:noFill/>
          <a:ln>
            <a:noFill/>
          </a:ln>
        </p:spPr>
      </p:pic>
      <p:pic>
        <p:nvPicPr>
          <p:cNvPr descr="= -\sum_{j} \frac{\partial U_{bond}}{\partial \vec{r_{ij}}} + \frac{\partial U_{angle}}{\partial \vec{r_{ij}}} + \frac{\partial U_{dihedral}}{\partial \vec{r_{ij}}}  - \sum_{j} \frac{\partial U_{elec}}{\partial \vec{r_{ij}}} + \frac{\partial U_{VdW}}{\partial \vec{r_{ij}}}" id="193" name="Google Shape;193;p30" title="MathEquation,#000000"/>
          <p:cNvPicPr preferRelativeResize="0"/>
          <p:nvPr/>
        </p:nvPicPr>
        <p:blipFill>
          <a:blip r:embed="rId4">
            <a:alphaModFix/>
          </a:blip>
          <a:stretch>
            <a:fillRect/>
          </a:stretch>
        </p:blipFill>
        <p:spPr>
          <a:xfrm>
            <a:off x="3853075" y="3692444"/>
            <a:ext cx="5018796" cy="520700"/>
          </a:xfrm>
          <a:prstGeom prst="rect">
            <a:avLst/>
          </a:prstGeom>
          <a:noFill/>
          <a:ln>
            <a:noFill/>
          </a:ln>
        </p:spPr>
      </p:pic>
      <p:sp>
        <p:nvSpPr>
          <p:cNvPr id="194" name="Google Shape;194;p30"/>
          <p:cNvSpPr txBox="1"/>
          <p:nvPr/>
        </p:nvSpPr>
        <p:spPr>
          <a:xfrm>
            <a:off x="264050" y="3109300"/>
            <a:ext cx="3289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For each atom i, sum over the force exerted by all (nearby) j</a:t>
            </a:r>
            <a:endParaRPr/>
          </a:p>
          <a:p>
            <a:pPr indent="-317500" lvl="0" marL="457200" rtl="0" algn="l">
              <a:spcBef>
                <a:spcPts val="0"/>
              </a:spcBef>
              <a:spcAft>
                <a:spcPts val="0"/>
              </a:spcAft>
              <a:buSzPts val="1400"/>
              <a:buAutoNum type="arabicPeriod"/>
            </a:pPr>
            <a:r>
              <a:rPr lang="en"/>
              <a:t>Update positions assuming a free path over small time step dt</a:t>
            </a:r>
            <a:endParaRPr/>
          </a:p>
          <a:p>
            <a:pPr indent="-317500" lvl="0" marL="457200" rtl="0" algn="l">
              <a:spcBef>
                <a:spcPts val="0"/>
              </a:spcBef>
              <a:spcAft>
                <a:spcPts val="0"/>
              </a:spcAft>
              <a:buSzPts val="1400"/>
              <a:buAutoNum type="arabicPeriod"/>
            </a:pPr>
            <a:r>
              <a:rPr lang="en"/>
              <a:t>Repeat</a:t>
            </a:r>
            <a:endParaRPr/>
          </a:p>
        </p:txBody>
      </p:sp>
      <p:cxnSp>
        <p:nvCxnSpPr>
          <p:cNvPr id="195" name="Google Shape;195;p30"/>
          <p:cNvCxnSpPr/>
          <p:nvPr/>
        </p:nvCxnSpPr>
        <p:spPr>
          <a:xfrm>
            <a:off x="-197600" y="2873075"/>
            <a:ext cx="9464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about </a:t>
            </a:r>
            <a:r>
              <a:rPr lang="en"/>
              <a:t>rare events or conformational changes</a:t>
            </a:r>
            <a:r>
              <a:rPr lang="en"/>
              <a:t>?</a:t>
            </a:r>
            <a:endParaRPr/>
          </a:p>
        </p:txBody>
      </p:sp>
      <p:sp>
        <p:nvSpPr>
          <p:cNvPr id="201" name="Google Shape;201;p31"/>
          <p:cNvSpPr txBox="1"/>
          <p:nvPr>
            <p:ph idx="1" type="body"/>
          </p:nvPr>
        </p:nvSpPr>
        <p:spPr>
          <a:xfrm>
            <a:off x="311700" y="1152475"/>
            <a:ext cx="4260300" cy="92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Steered MD</a:t>
            </a:r>
            <a:r>
              <a:rPr lang="en"/>
              <a:t> forces one or more particles to move in a certain direction</a:t>
            </a:r>
            <a:endParaRPr/>
          </a:p>
        </p:txBody>
      </p:sp>
      <p:sp>
        <p:nvSpPr>
          <p:cNvPr id="202" name="Google Shape;202;p31"/>
          <p:cNvSpPr txBox="1"/>
          <p:nvPr/>
        </p:nvSpPr>
        <p:spPr>
          <a:xfrm>
            <a:off x="2506800" y="2160900"/>
            <a:ext cx="2065200" cy="236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Cons:</a:t>
            </a:r>
            <a:endParaRPr sz="1800">
              <a:solidFill>
                <a:schemeClr val="dk2"/>
              </a:solidFill>
            </a:endParaRPr>
          </a:p>
          <a:p>
            <a:pPr indent="0" lvl="0" marL="0" rtl="0" algn="l">
              <a:lnSpc>
                <a:spcPct val="115000"/>
              </a:lnSpc>
              <a:spcBef>
                <a:spcPts val="1200"/>
              </a:spcBef>
              <a:spcAft>
                <a:spcPts val="0"/>
              </a:spcAft>
              <a:buNone/>
            </a:pPr>
            <a:r>
              <a:rPr lang="en" sz="1800">
                <a:solidFill>
                  <a:schemeClr val="dk2"/>
                </a:solidFill>
              </a:rPr>
              <a:t>Only samples one physical path at a time AND</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2"/>
                </a:solidFill>
              </a:rPr>
              <a:t>We have to guess the paths</a:t>
            </a:r>
            <a:endParaRPr sz="1800">
              <a:solidFill>
                <a:schemeClr val="dk2"/>
              </a:solidFill>
            </a:endParaRPr>
          </a:p>
        </p:txBody>
      </p:sp>
      <p:sp>
        <p:nvSpPr>
          <p:cNvPr id="203" name="Google Shape;203;p31"/>
          <p:cNvSpPr txBox="1"/>
          <p:nvPr/>
        </p:nvSpPr>
        <p:spPr>
          <a:xfrm>
            <a:off x="311700" y="2160900"/>
            <a:ext cx="2065200" cy="26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Pros:</a:t>
            </a:r>
            <a:endParaRPr sz="1800">
              <a:solidFill>
                <a:schemeClr val="dk2"/>
              </a:solidFill>
            </a:endParaRPr>
          </a:p>
          <a:p>
            <a:pPr indent="0" lvl="0" marL="0" rtl="0" algn="l">
              <a:lnSpc>
                <a:spcPct val="115000"/>
              </a:lnSpc>
              <a:spcBef>
                <a:spcPts val="1200"/>
              </a:spcBef>
              <a:spcAft>
                <a:spcPts val="0"/>
              </a:spcAft>
              <a:buNone/>
            </a:pPr>
            <a:r>
              <a:rPr lang="en" sz="1800">
                <a:solidFill>
                  <a:schemeClr val="dk2"/>
                </a:solidFill>
              </a:rPr>
              <a:t>Intuitive connection to AFM pulling</a:t>
            </a:r>
            <a:endParaRPr sz="1800">
              <a:solidFill>
                <a:schemeClr val="dk2"/>
              </a:solidFill>
            </a:endParaRPr>
          </a:p>
          <a:p>
            <a:pPr indent="0" lvl="0" marL="0" rtl="0" algn="l">
              <a:lnSpc>
                <a:spcPct val="115000"/>
              </a:lnSpc>
              <a:spcBef>
                <a:spcPts val="1200"/>
              </a:spcBef>
              <a:spcAft>
                <a:spcPts val="1200"/>
              </a:spcAft>
              <a:buNone/>
            </a:pPr>
            <a:r>
              <a:rPr lang="en" sz="1800">
                <a:solidFill>
                  <a:schemeClr val="dk2"/>
                </a:solidFill>
              </a:rPr>
              <a:t>Faster than waiting for classical MD</a:t>
            </a:r>
            <a:endParaRPr sz="1800">
              <a:solidFill>
                <a:schemeClr val="dk2"/>
              </a:solidFill>
            </a:endParaRPr>
          </a:p>
        </p:txBody>
      </p:sp>
      <p:pic>
        <p:nvPicPr>
          <p:cNvPr id="204" name="Google Shape;204;p31"/>
          <p:cNvPicPr preferRelativeResize="0"/>
          <p:nvPr/>
        </p:nvPicPr>
        <p:blipFill rotWithShape="1">
          <a:blip r:embed="rId3">
            <a:alphaModFix/>
          </a:blip>
          <a:srcRect b="0" l="49140" r="0" t="0"/>
          <a:stretch/>
        </p:blipFill>
        <p:spPr>
          <a:xfrm>
            <a:off x="5942950" y="1152475"/>
            <a:ext cx="2683951" cy="2480250"/>
          </a:xfrm>
          <a:prstGeom prst="rect">
            <a:avLst/>
          </a:prstGeom>
          <a:noFill/>
          <a:ln>
            <a:noFill/>
          </a:ln>
        </p:spPr>
      </p:pic>
      <p:sp>
        <p:nvSpPr>
          <p:cNvPr id="205" name="Google Shape;205;p31"/>
          <p:cNvSpPr txBox="1"/>
          <p:nvPr/>
        </p:nvSpPr>
        <p:spPr>
          <a:xfrm>
            <a:off x="5658075" y="4589400"/>
            <a:ext cx="300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95959"/>
                </a:solidFill>
              </a:rPr>
              <a:t>Dill &amp; Chan, Nat. Struct Mol Biol 1997 </a:t>
            </a:r>
            <a:r>
              <a:rPr lang="en" sz="1200">
                <a:solidFill>
                  <a:srgbClr val="595959"/>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https://doi.org/10.1038/nsb0197-10</a:t>
            </a:r>
            <a:endParaRPr sz="1200">
              <a:solidFill>
                <a:srgbClr val="595959"/>
              </a:solidFill>
            </a:endParaRPr>
          </a:p>
        </p:txBody>
      </p:sp>
      <p:sp>
        <p:nvSpPr>
          <p:cNvPr id="206" name="Google Shape;206;p31"/>
          <p:cNvSpPr txBox="1"/>
          <p:nvPr/>
        </p:nvSpPr>
        <p:spPr>
          <a:xfrm>
            <a:off x="5658075" y="3995150"/>
            <a:ext cx="28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rugged free energy landscape</a:t>
            </a:r>
            <a:endParaRPr/>
          </a:p>
        </p:txBody>
      </p:sp>
      <p:sp>
        <p:nvSpPr>
          <p:cNvPr id="207" name="Google Shape;207;p31"/>
          <p:cNvSpPr/>
          <p:nvPr/>
        </p:nvSpPr>
        <p:spPr>
          <a:xfrm>
            <a:off x="6030000" y="1140100"/>
            <a:ext cx="324300" cy="28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34500" y="445025"/>
            <a:ext cx="8812200" cy="96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“Biomimetic Transmembrane Nanostructure”?	</a:t>
            </a:r>
            <a:endParaRPr/>
          </a:p>
        </p:txBody>
      </p:sp>
      <p:sp>
        <p:nvSpPr>
          <p:cNvPr id="63" name="Google Shape;63;p14"/>
          <p:cNvSpPr txBox="1"/>
          <p:nvPr>
            <p:ph idx="1" type="body"/>
          </p:nvPr>
        </p:nvSpPr>
        <p:spPr>
          <a:xfrm>
            <a:off x="311700" y="2094050"/>
            <a:ext cx="5192700" cy="24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Biomimetic</a:t>
            </a:r>
            <a:r>
              <a:rPr lang="en"/>
              <a:t> - Inspired by life</a:t>
            </a:r>
            <a:endParaRPr/>
          </a:p>
          <a:p>
            <a:pPr indent="0" lvl="0" marL="0" rtl="0" algn="l">
              <a:spcBef>
                <a:spcPts val="1200"/>
              </a:spcBef>
              <a:spcAft>
                <a:spcPts val="0"/>
              </a:spcAft>
              <a:buNone/>
            </a:pPr>
            <a:r>
              <a:rPr b="1" lang="en"/>
              <a:t>Transmembrane</a:t>
            </a:r>
            <a:r>
              <a:rPr lang="en"/>
              <a:t> - Crossing a plasma membrane</a:t>
            </a:r>
            <a:endParaRPr/>
          </a:p>
          <a:p>
            <a:pPr indent="0" lvl="0" marL="0" rtl="0" algn="l">
              <a:spcBef>
                <a:spcPts val="1200"/>
              </a:spcBef>
              <a:spcAft>
                <a:spcPts val="0"/>
              </a:spcAft>
              <a:buNone/>
            </a:pPr>
            <a:r>
              <a:rPr b="1" lang="en"/>
              <a:t>Nanostructure </a:t>
            </a:r>
            <a:r>
              <a:rPr lang="en"/>
              <a:t>- Less than 1 micron in size</a:t>
            </a:r>
            <a:endParaRPr/>
          </a:p>
          <a:p>
            <a:pPr indent="0" lvl="0" marL="0" rtl="0" algn="l">
              <a:spcBef>
                <a:spcPts val="1200"/>
              </a:spcBef>
              <a:spcAft>
                <a:spcPts val="1200"/>
              </a:spcAft>
              <a:buNone/>
            </a:pPr>
            <a:r>
              <a:t/>
            </a:r>
            <a:endParaRPr/>
          </a:p>
        </p:txBody>
      </p:sp>
      <p:sp>
        <p:nvSpPr>
          <p:cNvPr id="64" name="Google Shape;64;p14"/>
          <p:cNvSpPr txBox="1"/>
          <p:nvPr/>
        </p:nvSpPr>
        <p:spPr>
          <a:xfrm>
            <a:off x="4303800" y="4647425"/>
            <a:ext cx="48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latin typeface="Roboto"/>
                <a:ea typeface="Roboto"/>
                <a:cs typeface="Roboto"/>
                <a:sym typeface="Roboto"/>
              </a:rPr>
              <a:t>Figure from: Ohmann, A., Li, CY., Maffeo, C. </a:t>
            </a:r>
            <a:r>
              <a:rPr i="1" lang="en" sz="800">
                <a:solidFill>
                  <a:srgbClr val="222222"/>
                </a:solidFill>
                <a:highlight>
                  <a:srgbClr val="FFFFFF"/>
                </a:highlight>
                <a:latin typeface="Roboto"/>
                <a:ea typeface="Roboto"/>
                <a:cs typeface="Roboto"/>
                <a:sym typeface="Roboto"/>
              </a:rPr>
              <a:t>et al.</a:t>
            </a:r>
            <a:r>
              <a:rPr lang="en" sz="800">
                <a:solidFill>
                  <a:srgbClr val="222222"/>
                </a:solidFill>
                <a:highlight>
                  <a:srgbClr val="FFFFFF"/>
                </a:highlight>
                <a:latin typeface="Roboto"/>
                <a:ea typeface="Roboto"/>
                <a:cs typeface="Roboto"/>
                <a:sym typeface="Roboto"/>
              </a:rPr>
              <a:t> A synthetic enzyme built from DNA flips 10</a:t>
            </a:r>
            <a:r>
              <a:rPr lang="en" sz="500">
                <a:solidFill>
                  <a:srgbClr val="222222"/>
                </a:solidFill>
                <a:highlight>
                  <a:srgbClr val="FFFFFF"/>
                </a:highlight>
                <a:latin typeface="Roboto"/>
                <a:ea typeface="Roboto"/>
                <a:cs typeface="Roboto"/>
                <a:sym typeface="Roboto"/>
              </a:rPr>
              <a:t>7</a:t>
            </a:r>
            <a:r>
              <a:rPr lang="en" sz="800">
                <a:solidFill>
                  <a:srgbClr val="222222"/>
                </a:solidFill>
                <a:highlight>
                  <a:srgbClr val="FFFFFF"/>
                </a:highlight>
                <a:latin typeface="Roboto"/>
                <a:ea typeface="Roboto"/>
                <a:cs typeface="Roboto"/>
                <a:sym typeface="Roboto"/>
              </a:rPr>
              <a:t> lipids per second in biological membranes. </a:t>
            </a:r>
            <a:r>
              <a:rPr i="1" lang="en" sz="800">
                <a:solidFill>
                  <a:srgbClr val="222222"/>
                </a:solidFill>
                <a:highlight>
                  <a:srgbClr val="FFFFFF"/>
                </a:highlight>
                <a:latin typeface="Roboto"/>
                <a:ea typeface="Roboto"/>
                <a:cs typeface="Roboto"/>
                <a:sym typeface="Roboto"/>
              </a:rPr>
              <a:t>Nat Commun</a:t>
            </a:r>
            <a:r>
              <a:rPr lang="en" sz="800">
                <a:solidFill>
                  <a:srgbClr val="222222"/>
                </a:solidFill>
                <a:highlight>
                  <a:srgbClr val="FFFFFF"/>
                </a:highlight>
                <a:latin typeface="Roboto"/>
                <a:ea typeface="Roboto"/>
                <a:cs typeface="Roboto"/>
                <a:sym typeface="Roboto"/>
              </a:rPr>
              <a:t> 9, 2426 (2018). https://doi.org/10.1038/s41467-018-04821-5</a:t>
            </a:r>
            <a:endParaRPr sz="600">
              <a:solidFill>
                <a:schemeClr val="dk2"/>
              </a:solidFill>
            </a:endParaRPr>
          </a:p>
        </p:txBody>
      </p:sp>
      <p:pic>
        <p:nvPicPr>
          <p:cNvPr id="65" name="Google Shape;65;p14"/>
          <p:cNvPicPr preferRelativeResize="0"/>
          <p:nvPr/>
        </p:nvPicPr>
        <p:blipFill rotWithShape="1">
          <a:blip r:embed="rId3">
            <a:alphaModFix/>
          </a:blip>
          <a:srcRect b="49080" l="26084" r="56732" t="3130"/>
          <a:stretch/>
        </p:blipFill>
        <p:spPr>
          <a:xfrm>
            <a:off x="6049738" y="998150"/>
            <a:ext cx="2483773" cy="3147184"/>
          </a:xfrm>
          <a:prstGeom prst="rect">
            <a:avLst/>
          </a:prstGeom>
          <a:noFill/>
          <a:ln>
            <a:noFill/>
          </a:ln>
        </p:spPr>
      </p:pic>
      <p:sp>
        <p:nvSpPr>
          <p:cNvPr id="66" name="Google Shape;66;p14"/>
          <p:cNvSpPr txBox="1"/>
          <p:nvPr/>
        </p:nvSpPr>
        <p:spPr>
          <a:xfrm>
            <a:off x="5991888" y="4097163"/>
            <a:ext cx="315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 of a DNA transmembrane nanostructure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493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Simplify the Problem</a:t>
            </a:r>
            <a:endParaRPr/>
          </a:p>
        </p:txBody>
      </p:sp>
      <p:sp>
        <p:nvSpPr>
          <p:cNvPr id="213" name="Google Shape;213;p32"/>
          <p:cNvSpPr txBox="1"/>
          <p:nvPr>
            <p:ph idx="1" type="body"/>
          </p:nvPr>
        </p:nvSpPr>
        <p:spPr>
          <a:xfrm>
            <a:off x="235500" y="1152475"/>
            <a:ext cx="4260300" cy="9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 the path-independent condition</a:t>
            </a:r>
            <a:endParaRPr/>
          </a:p>
          <a:p>
            <a:pPr indent="0" lvl="0" marL="0" rtl="0" algn="l">
              <a:spcBef>
                <a:spcPts val="1200"/>
              </a:spcBef>
              <a:spcAft>
                <a:spcPts val="1200"/>
              </a:spcAft>
              <a:buNone/>
            </a:pPr>
            <a:r>
              <a:rPr lang="en"/>
              <a:t>Relative free energy differences!</a:t>
            </a:r>
            <a:endParaRPr/>
          </a:p>
        </p:txBody>
      </p:sp>
      <p:pic>
        <p:nvPicPr>
          <p:cNvPr id="214" name="Google Shape;214;p32"/>
          <p:cNvPicPr preferRelativeResize="0"/>
          <p:nvPr/>
        </p:nvPicPr>
        <p:blipFill>
          <a:blip r:embed="rId3">
            <a:alphaModFix/>
          </a:blip>
          <a:stretch>
            <a:fillRect/>
          </a:stretch>
        </p:blipFill>
        <p:spPr>
          <a:xfrm>
            <a:off x="5250575" y="1225225"/>
            <a:ext cx="3893423" cy="3918275"/>
          </a:xfrm>
          <a:prstGeom prst="rect">
            <a:avLst/>
          </a:prstGeom>
          <a:noFill/>
          <a:ln>
            <a:noFill/>
          </a:ln>
        </p:spPr>
      </p:pic>
      <p:sp>
        <p:nvSpPr>
          <p:cNvPr id="215" name="Google Shape;215;p32"/>
          <p:cNvSpPr txBox="1"/>
          <p:nvPr/>
        </p:nvSpPr>
        <p:spPr>
          <a:xfrm>
            <a:off x="5846925" y="909225"/>
            <a:ext cx="31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CholTEG			CholTEG’</a:t>
            </a:r>
            <a:endParaRPr/>
          </a:p>
        </p:txBody>
      </p:sp>
      <p:sp>
        <p:nvSpPr>
          <p:cNvPr id="216" name="Google Shape;216;p32"/>
          <p:cNvSpPr txBox="1"/>
          <p:nvPr/>
        </p:nvSpPr>
        <p:spPr>
          <a:xfrm>
            <a:off x="6455275" y="2130700"/>
            <a:ext cx="9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
        <p:nvSpPr>
          <p:cNvPr id="217" name="Google Shape;217;p32"/>
          <p:cNvSpPr txBox="1"/>
          <p:nvPr/>
        </p:nvSpPr>
        <p:spPr>
          <a:xfrm>
            <a:off x="7995950" y="4063975"/>
            <a:ext cx="11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Membrane</a:t>
            </a:r>
            <a:endParaRPr/>
          </a:p>
        </p:txBody>
      </p:sp>
      <p:pic>
        <p:nvPicPr>
          <p:cNvPr descr="\Delta G_{mutation/solution} - \Delta G_{mutation/patched}\\ = \Delta G_{patching/CT}- \Delta G_{patching/CT'}" id="218" name="Google Shape;218;p32" title="MathEquation,#000000"/>
          <p:cNvPicPr preferRelativeResize="0"/>
          <p:nvPr/>
        </p:nvPicPr>
        <p:blipFill>
          <a:blip r:embed="rId4">
            <a:alphaModFix/>
          </a:blip>
          <a:stretch>
            <a:fillRect/>
          </a:stretch>
        </p:blipFill>
        <p:spPr>
          <a:xfrm>
            <a:off x="235506" y="2838975"/>
            <a:ext cx="4883000" cy="85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480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Free Energy Perturbations</a:t>
            </a:r>
            <a:endParaRPr/>
          </a:p>
        </p:txBody>
      </p:sp>
      <p:pic>
        <p:nvPicPr>
          <p:cNvPr id="224" name="Google Shape;224;p33"/>
          <p:cNvPicPr preferRelativeResize="0"/>
          <p:nvPr/>
        </p:nvPicPr>
        <p:blipFill>
          <a:blip r:embed="rId3">
            <a:alphaModFix/>
          </a:blip>
          <a:stretch>
            <a:fillRect/>
          </a:stretch>
        </p:blipFill>
        <p:spPr>
          <a:xfrm>
            <a:off x="5250587" y="316000"/>
            <a:ext cx="3893423" cy="3918275"/>
          </a:xfrm>
          <a:prstGeom prst="rect">
            <a:avLst/>
          </a:prstGeom>
          <a:noFill/>
          <a:ln>
            <a:noFill/>
          </a:ln>
        </p:spPr>
      </p:pic>
      <p:sp>
        <p:nvSpPr>
          <p:cNvPr id="225" name="Google Shape;225;p33"/>
          <p:cNvSpPr txBox="1"/>
          <p:nvPr/>
        </p:nvSpPr>
        <p:spPr>
          <a:xfrm>
            <a:off x="5846938" y="0"/>
            <a:ext cx="31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CholTEG			CholTEG’</a:t>
            </a:r>
            <a:endParaRPr/>
          </a:p>
        </p:txBody>
      </p:sp>
      <p:sp>
        <p:nvSpPr>
          <p:cNvPr id="226" name="Google Shape;226;p33"/>
          <p:cNvSpPr txBox="1"/>
          <p:nvPr/>
        </p:nvSpPr>
        <p:spPr>
          <a:xfrm>
            <a:off x="6455288" y="1221475"/>
            <a:ext cx="9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
        <p:nvSpPr>
          <p:cNvPr id="227" name="Google Shape;227;p33"/>
          <p:cNvSpPr txBox="1"/>
          <p:nvPr/>
        </p:nvSpPr>
        <p:spPr>
          <a:xfrm>
            <a:off x="7995963" y="3154750"/>
            <a:ext cx="11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Membrane</a:t>
            </a:r>
            <a:endParaRPr/>
          </a:p>
        </p:txBody>
      </p:sp>
      <p:pic>
        <p:nvPicPr>
          <p:cNvPr descr="\underset{{CT}\rightarrow {CT'}}{\Delta F} = - \frac{1}{\beta}  \ln{\left&lt; e^{-\beta [E_{CT'} - E_{CT}]} \right&gt;}_{CT}" id="228" name="Google Shape;228;p33" title="MathEquation,#000000"/>
          <p:cNvPicPr preferRelativeResize="0"/>
          <p:nvPr/>
        </p:nvPicPr>
        <p:blipFill>
          <a:blip r:embed="rId4">
            <a:alphaModFix/>
          </a:blip>
          <a:stretch>
            <a:fillRect/>
          </a:stretch>
        </p:blipFill>
        <p:spPr>
          <a:xfrm>
            <a:off x="75426" y="1694675"/>
            <a:ext cx="5089400" cy="693425"/>
          </a:xfrm>
          <a:prstGeom prst="rect">
            <a:avLst/>
          </a:prstGeom>
          <a:noFill/>
          <a:ln>
            <a:noFill/>
          </a:ln>
        </p:spPr>
      </p:pic>
      <p:pic>
        <p:nvPicPr>
          <p:cNvPr descr="\underset{CT\rightarrow{}CT'}{\Delta F} = \sum_{\lambda_i=0}^1 \ln\left&lt;\exp{\left[-\beta [E_{\lambda_{i+1}}-E_{\lambda_i}]\right]}\right&gt;_{\lambda_i}" id="229" name="Google Shape;229;p33" title="MathEquation,#000000"/>
          <p:cNvPicPr preferRelativeResize="0"/>
          <p:nvPr/>
        </p:nvPicPr>
        <p:blipFill>
          <a:blip r:embed="rId5">
            <a:alphaModFix/>
          </a:blip>
          <a:stretch>
            <a:fillRect/>
          </a:stretch>
        </p:blipFill>
        <p:spPr>
          <a:xfrm>
            <a:off x="75425" y="3849051"/>
            <a:ext cx="5089400" cy="540749"/>
          </a:xfrm>
          <a:prstGeom prst="rect">
            <a:avLst/>
          </a:prstGeom>
          <a:noFill/>
          <a:ln>
            <a:noFill/>
          </a:ln>
        </p:spPr>
      </p:pic>
      <p:pic>
        <p:nvPicPr>
          <p:cNvPr descr="E = E_{bonded}+E_{nonbonded}" id="230" name="Google Shape;230;p33" title="MathEquation,#000000"/>
          <p:cNvPicPr preferRelativeResize="0"/>
          <p:nvPr/>
        </p:nvPicPr>
        <p:blipFill>
          <a:blip r:embed="rId6">
            <a:alphaModFix/>
          </a:blip>
          <a:stretch>
            <a:fillRect/>
          </a:stretch>
        </p:blipFill>
        <p:spPr>
          <a:xfrm>
            <a:off x="970782" y="2530900"/>
            <a:ext cx="3298702" cy="317500"/>
          </a:xfrm>
          <a:prstGeom prst="rect">
            <a:avLst/>
          </a:prstGeom>
          <a:noFill/>
          <a:ln>
            <a:noFill/>
          </a:ln>
        </p:spPr>
      </p:pic>
      <p:pic>
        <p:nvPicPr>
          <p:cNvPr descr="E_{\lambda} = E_{bond}+\lambda E_{CT'nb}+(1-\lambda)E_{CTnb}" id="231" name="Google Shape;231;p33" title="MathEquation,#000000"/>
          <p:cNvPicPr preferRelativeResize="0"/>
          <p:nvPr/>
        </p:nvPicPr>
        <p:blipFill>
          <a:blip r:embed="rId7">
            <a:alphaModFix/>
          </a:blip>
          <a:stretch>
            <a:fillRect/>
          </a:stretch>
        </p:blipFill>
        <p:spPr>
          <a:xfrm>
            <a:off x="75424" y="4652900"/>
            <a:ext cx="5044226" cy="359400"/>
          </a:xfrm>
          <a:prstGeom prst="rect">
            <a:avLst/>
          </a:prstGeom>
          <a:noFill/>
          <a:ln>
            <a:noFill/>
          </a:ln>
        </p:spPr>
      </p:pic>
      <p:pic>
        <p:nvPicPr>
          <p:cNvPr descr="\Delta F = \Delta G" id="232" name="Google Shape;232;p33" title="MathEquation,#000000"/>
          <p:cNvPicPr preferRelativeResize="0"/>
          <p:nvPr/>
        </p:nvPicPr>
        <p:blipFill>
          <a:blip r:embed="rId8">
            <a:alphaModFix/>
          </a:blip>
          <a:stretch>
            <a:fillRect/>
          </a:stretch>
        </p:blipFill>
        <p:spPr>
          <a:xfrm>
            <a:off x="6884100" y="4556992"/>
            <a:ext cx="932400" cy="193470"/>
          </a:xfrm>
          <a:prstGeom prst="rect">
            <a:avLst/>
          </a:prstGeom>
          <a:noFill/>
          <a:ln>
            <a:noFill/>
          </a:ln>
        </p:spPr>
      </p:pic>
      <p:sp>
        <p:nvSpPr>
          <p:cNvPr id="233" name="Google Shape;233;p33"/>
          <p:cNvSpPr txBox="1"/>
          <p:nvPr/>
        </p:nvSpPr>
        <p:spPr>
          <a:xfrm>
            <a:off x="5725050" y="4750450"/>
            <a:ext cx="32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enthalpy is roughly constant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9" name="Google Shape;23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FEP Preliminary Data</a:t>
            </a:r>
            <a:endParaRPr/>
          </a:p>
        </p:txBody>
      </p:sp>
      <p:pic>
        <p:nvPicPr>
          <p:cNvPr id="240" name="Google Shape;240;p34"/>
          <p:cNvPicPr preferRelativeResize="0"/>
          <p:nvPr/>
        </p:nvPicPr>
        <p:blipFill>
          <a:blip r:embed="rId3">
            <a:alphaModFix/>
          </a:blip>
          <a:stretch>
            <a:fillRect/>
          </a:stretch>
        </p:blipFill>
        <p:spPr>
          <a:xfrm>
            <a:off x="311700" y="1152475"/>
            <a:ext cx="6176495" cy="3991025"/>
          </a:xfrm>
          <a:prstGeom prst="rect">
            <a:avLst/>
          </a:prstGeom>
          <a:noFill/>
          <a:ln>
            <a:noFill/>
          </a:ln>
        </p:spPr>
      </p:pic>
      <p:pic>
        <p:nvPicPr>
          <p:cNvPr id="241" name="Google Shape;241;p34"/>
          <p:cNvPicPr preferRelativeResize="0"/>
          <p:nvPr/>
        </p:nvPicPr>
        <p:blipFill>
          <a:blip r:embed="rId4">
            <a:alphaModFix/>
          </a:blip>
          <a:stretch>
            <a:fillRect/>
          </a:stretch>
        </p:blipFill>
        <p:spPr>
          <a:xfrm>
            <a:off x="6940109" y="0"/>
            <a:ext cx="2203881" cy="5143498"/>
          </a:xfrm>
          <a:prstGeom prst="rect">
            <a:avLst/>
          </a:prstGeom>
          <a:noFill/>
          <a:ln>
            <a:noFill/>
          </a:ln>
        </p:spPr>
      </p:pic>
      <p:pic>
        <p:nvPicPr>
          <p:cNvPr id="242" name="Google Shape;242;p34"/>
          <p:cNvPicPr preferRelativeResize="0"/>
          <p:nvPr/>
        </p:nvPicPr>
        <p:blipFill rotWithShape="1">
          <a:blip r:embed="rId5">
            <a:alphaModFix/>
          </a:blip>
          <a:srcRect b="0" l="0" r="0" t="49972"/>
          <a:stretch/>
        </p:blipFill>
        <p:spPr>
          <a:xfrm>
            <a:off x="4875225" y="699475"/>
            <a:ext cx="1911898" cy="1023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Experiment</a:t>
            </a:r>
            <a:endParaRPr/>
          </a:p>
        </p:txBody>
      </p:sp>
      <p:sp>
        <p:nvSpPr>
          <p:cNvPr id="248" name="Google Shape;248;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Probability of inserting/patching is related to the relative free energy of that state:</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Measured using:</a:t>
            </a:r>
            <a:endParaRPr/>
          </a:p>
          <a:p>
            <a:pPr indent="-342900" lvl="0" marL="457200" rtl="0" algn="l">
              <a:spcBef>
                <a:spcPts val="1200"/>
              </a:spcBef>
              <a:spcAft>
                <a:spcPts val="0"/>
              </a:spcAft>
              <a:buSzPts val="1800"/>
              <a:buChar char="●"/>
            </a:pPr>
            <a:r>
              <a:rPr lang="en"/>
              <a:t>AFM</a:t>
            </a:r>
            <a:endParaRPr/>
          </a:p>
          <a:p>
            <a:pPr indent="-342900" lvl="0" marL="457200" rtl="0" algn="l">
              <a:spcBef>
                <a:spcPts val="0"/>
              </a:spcBef>
              <a:spcAft>
                <a:spcPts val="0"/>
              </a:spcAft>
              <a:buSzPts val="1800"/>
              <a:buChar char="●"/>
            </a:pPr>
            <a:r>
              <a:rPr lang="en"/>
              <a:t>Confocal Microscopy</a:t>
            </a:r>
            <a:endParaRPr/>
          </a:p>
          <a:p>
            <a:pPr indent="-342900" lvl="0" marL="457200" rtl="0" algn="l">
              <a:spcBef>
                <a:spcPts val="0"/>
              </a:spcBef>
              <a:spcAft>
                <a:spcPts val="0"/>
              </a:spcAft>
              <a:buSzPts val="1800"/>
              <a:buChar char="●"/>
            </a:pPr>
            <a:r>
              <a:rPr lang="en"/>
              <a:t>Fluorescence Correlation Spectroscopy</a:t>
            </a:r>
            <a:endParaRPr/>
          </a:p>
        </p:txBody>
      </p:sp>
      <p:pic>
        <p:nvPicPr>
          <p:cNvPr id="249" name="Google Shape;249;p35"/>
          <p:cNvPicPr preferRelativeResize="0"/>
          <p:nvPr/>
        </p:nvPicPr>
        <p:blipFill>
          <a:blip r:embed="rId3">
            <a:alphaModFix/>
          </a:blip>
          <a:stretch>
            <a:fillRect/>
          </a:stretch>
        </p:blipFill>
        <p:spPr>
          <a:xfrm>
            <a:off x="4724400" y="1170125"/>
            <a:ext cx="4267203" cy="3423347"/>
          </a:xfrm>
          <a:prstGeom prst="rect">
            <a:avLst/>
          </a:prstGeom>
          <a:noFill/>
          <a:ln>
            <a:noFill/>
          </a:ln>
        </p:spPr>
      </p:pic>
      <p:pic>
        <p:nvPicPr>
          <p:cNvPr id="250" name="Google Shape;250;p35"/>
          <p:cNvPicPr preferRelativeResize="0"/>
          <p:nvPr/>
        </p:nvPicPr>
        <p:blipFill>
          <a:blip r:embed="rId4">
            <a:alphaModFix/>
          </a:blip>
          <a:stretch>
            <a:fillRect/>
          </a:stretch>
        </p:blipFill>
        <p:spPr>
          <a:xfrm>
            <a:off x="929663" y="2227900"/>
            <a:ext cx="2588375" cy="60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311700" y="445025"/>
            <a:ext cx="4339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Aim 1: Prosthetic groups</a:t>
            </a:r>
            <a:endParaRPr/>
          </a:p>
        </p:txBody>
      </p:sp>
      <p:sp>
        <p:nvSpPr>
          <p:cNvPr id="256" name="Google Shape;256;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Steps:</a:t>
            </a:r>
            <a:endParaRPr/>
          </a:p>
          <a:p>
            <a:pPr indent="-342900" lvl="0" marL="457200" rtl="0" algn="l">
              <a:spcBef>
                <a:spcPts val="1200"/>
              </a:spcBef>
              <a:spcAft>
                <a:spcPts val="0"/>
              </a:spcAft>
              <a:buSzPts val="1800"/>
              <a:buAutoNum type="arabicPeriod"/>
            </a:pPr>
            <a:r>
              <a:rPr lang="en"/>
              <a:t>Build a library organized by Tanimoto distance</a:t>
            </a:r>
            <a:endParaRPr/>
          </a:p>
          <a:p>
            <a:pPr indent="-342900" lvl="0" marL="457200" rtl="0" algn="l">
              <a:spcBef>
                <a:spcPts val="0"/>
              </a:spcBef>
              <a:spcAft>
                <a:spcPts val="0"/>
              </a:spcAft>
              <a:buSzPts val="1800"/>
              <a:buAutoNum type="arabicPeriod"/>
            </a:pPr>
            <a:r>
              <a:rPr lang="en"/>
              <a:t>Parameterize each prosthetic group</a:t>
            </a:r>
            <a:endParaRPr/>
          </a:p>
          <a:p>
            <a:pPr indent="-342900" lvl="0" marL="457200" rtl="0" algn="l">
              <a:spcBef>
                <a:spcPts val="0"/>
              </a:spcBef>
              <a:spcAft>
                <a:spcPts val="0"/>
              </a:spcAft>
              <a:buSzPts val="1800"/>
              <a:buAutoNum type="arabicPeriod"/>
            </a:pPr>
            <a:r>
              <a:rPr lang="en"/>
              <a:t>Mutate between similar PGs using FEP</a:t>
            </a:r>
            <a:endParaRPr/>
          </a:p>
          <a:p>
            <a:pPr indent="-342900" lvl="0" marL="457200" rtl="0" algn="l">
              <a:spcBef>
                <a:spcPts val="0"/>
              </a:spcBef>
              <a:spcAft>
                <a:spcPts val="0"/>
              </a:spcAft>
              <a:buSzPts val="1800"/>
              <a:buAutoNum type="arabicPeriod"/>
            </a:pPr>
            <a:r>
              <a:rPr lang="en"/>
              <a:t>Validate Experimentally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57" name="Google Shape;257;p36"/>
          <p:cNvPicPr preferRelativeResize="0"/>
          <p:nvPr/>
        </p:nvPicPr>
        <p:blipFill>
          <a:blip r:embed="rId3">
            <a:alphaModFix/>
          </a:blip>
          <a:stretch>
            <a:fillRect/>
          </a:stretch>
        </p:blipFill>
        <p:spPr>
          <a:xfrm>
            <a:off x="4876800" y="2883213"/>
            <a:ext cx="4267200" cy="2260282"/>
          </a:xfrm>
          <a:prstGeom prst="rect">
            <a:avLst/>
          </a:prstGeom>
          <a:noFill/>
          <a:ln>
            <a:noFill/>
          </a:ln>
        </p:spPr>
      </p:pic>
      <p:pic>
        <p:nvPicPr>
          <p:cNvPr descr="Cholesterol.png" id="258" name="Google Shape;258;p36"/>
          <p:cNvPicPr preferRelativeResize="0"/>
          <p:nvPr/>
        </p:nvPicPr>
        <p:blipFill>
          <a:blip r:embed="rId4">
            <a:alphaModFix/>
          </a:blip>
          <a:stretch>
            <a:fillRect/>
          </a:stretch>
        </p:blipFill>
        <p:spPr>
          <a:xfrm>
            <a:off x="5044863" y="0"/>
            <a:ext cx="1391325" cy="1391325"/>
          </a:xfrm>
          <a:prstGeom prst="rect">
            <a:avLst/>
          </a:prstGeom>
          <a:noFill/>
          <a:ln>
            <a:noFill/>
          </a:ln>
        </p:spPr>
      </p:pic>
      <p:pic>
        <p:nvPicPr>
          <p:cNvPr descr="Phenol.png" id="259" name="Google Shape;259;p36"/>
          <p:cNvPicPr preferRelativeResize="0"/>
          <p:nvPr/>
        </p:nvPicPr>
        <p:blipFill rotWithShape="1">
          <a:blip r:embed="rId5">
            <a:alphaModFix/>
          </a:blip>
          <a:srcRect b="29522" l="35400" r="35391" t="22175"/>
          <a:stretch/>
        </p:blipFill>
        <p:spPr>
          <a:xfrm>
            <a:off x="6436200" y="2100050"/>
            <a:ext cx="393600" cy="650900"/>
          </a:xfrm>
          <a:prstGeom prst="rect">
            <a:avLst/>
          </a:prstGeom>
          <a:noFill/>
          <a:ln>
            <a:noFill/>
          </a:ln>
        </p:spPr>
      </p:pic>
      <p:grpSp>
        <p:nvGrpSpPr>
          <p:cNvPr id="260" name="Google Shape;260;p36"/>
          <p:cNvGrpSpPr/>
          <p:nvPr/>
        </p:nvGrpSpPr>
        <p:grpSpPr>
          <a:xfrm>
            <a:off x="6829850" y="0"/>
            <a:ext cx="1391325" cy="1391325"/>
            <a:chOff x="6829850" y="0"/>
            <a:chExt cx="1391325" cy="1391325"/>
          </a:xfrm>
        </p:grpSpPr>
        <p:pic>
          <p:nvPicPr>
            <p:cNvPr descr="Cholesterol.png" id="261" name="Google Shape;261;p36"/>
            <p:cNvPicPr preferRelativeResize="0"/>
            <p:nvPr/>
          </p:nvPicPr>
          <p:blipFill>
            <a:blip r:embed="rId4">
              <a:alphaModFix/>
            </a:blip>
            <a:stretch>
              <a:fillRect/>
            </a:stretch>
          </p:blipFill>
          <p:spPr>
            <a:xfrm>
              <a:off x="6829850" y="0"/>
              <a:ext cx="1391325" cy="1391325"/>
            </a:xfrm>
            <a:prstGeom prst="rect">
              <a:avLst/>
            </a:prstGeom>
            <a:noFill/>
            <a:ln>
              <a:noFill/>
            </a:ln>
          </p:spPr>
        </p:pic>
        <p:pic>
          <p:nvPicPr>
            <p:cNvPr descr="Phenol.png" id="262" name="Google Shape;262;p36"/>
            <p:cNvPicPr preferRelativeResize="0"/>
            <p:nvPr/>
          </p:nvPicPr>
          <p:blipFill rotWithShape="1">
            <a:blip r:embed="rId5">
              <a:alphaModFix/>
            </a:blip>
            <a:srcRect b="0" l="0" r="0" t="68037"/>
            <a:stretch/>
          </p:blipFill>
          <p:spPr>
            <a:xfrm>
              <a:off x="6829863" y="0"/>
              <a:ext cx="1347550" cy="430700"/>
            </a:xfrm>
            <a:prstGeom prst="rect">
              <a:avLst/>
            </a:prstGeom>
            <a:noFill/>
            <a:ln>
              <a:noFill/>
            </a:ln>
          </p:spPr>
        </p:pic>
        <p:pic>
          <p:nvPicPr>
            <p:cNvPr descr="Phenol.png" id="263" name="Google Shape;263;p36"/>
            <p:cNvPicPr preferRelativeResize="0"/>
            <p:nvPr/>
          </p:nvPicPr>
          <p:blipFill rotWithShape="1">
            <a:blip r:embed="rId5">
              <a:alphaModFix/>
            </a:blip>
            <a:srcRect b="0" l="0" r="0" t="68037"/>
            <a:stretch/>
          </p:blipFill>
          <p:spPr>
            <a:xfrm>
              <a:off x="6829863" y="215175"/>
              <a:ext cx="1347550" cy="430700"/>
            </a:xfrm>
            <a:prstGeom prst="rect">
              <a:avLst/>
            </a:prstGeom>
            <a:noFill/>
            <a:ln>
              <a:noFill/>
            </a:ln>
          </p:spPr>
        </p:pic>
      </p:grpSp>
      <p:cxnSp>
        <p:nvCxnSpPr>
          <p:cNvPr id="264" name="Google Shape;264;p36"/>
          <p:cNvCxnSpPr>
            <a:stCxn id="258" idx="3"/>
            <a:endCxn id="261" idx="1"/>
          </p:cNvCxnSpPr>
          <p:nvPr/>
        </p:nvCxnSpPr>
        <p:spPr>
          <a:xfrm>
            <a:off x="6436188" y="695663"/>
            <a:ext cx="393600" cy="0"/>
          </a:xfrm>
          <a:prstGeom prst="straightConnector1">
            <a:avLst/>
          </a:prstGeom>
          <a:noFill/>
          <a:ln cap="flat" cmpd="sng" w="9525">
            <a:solidFill>
              <a:schemeClr val="dk2"/>
            </a:solidFill>
            <a:prstDash val="solid"/>
            <a:round/>
            <a:headEnd len="med" w="med" type="triangle"/>
            <a:tailEnd len="med" w="med" type="triangle"/>
          </a:ln>
        </p:spPr>
      </p:cxnSp>
      <p:cxnSp>
        <p:nvCxnSpPr>
          <p:cNvPr id="265" name="Google Shape;265;p36"/>
          <p:cNvCxnSpPr>
            <a:stCxn id="261" idx="1"/>
            <a:endCxn id="259" idx="0"/>
          </p:cNvCxnSpPr>
          <p:nvPr/>
        </p:nvCxnSpPr>
        <p:spPr>
          <a:xfrm flipH="1">
            <a:off x="6633050" y="695663"/>
            <a:ext cx="196800" cy="1404300"/>
          </a:xfrm>
          <a:prstGeom prst="straightConnector1">
            <a:avLst/>
          </a:prstGeom>
          <a:noFill/>
          <a:ln cap="flat" cmpd="sng" w="9525">
            <a:solidFill>
              <a:schemeClr val="dk2"/>
            </a:solidFill>
            <a:prstDash val="solid"/>
            <a:round/>
            <a:headEnd len="med" w="med" type="triangle"/>
            <a:tailEnd len="med" w="med" type="triangle"/>
          </a:ln>
        </p:spPr>
      </p:cxnSp>
      <p:cxnSp>
        <p:nvCxnSpPr>
          <p:cNvPr id="266" name="Google Shape;266;p36"/>
          <p:cNvCxnSpPr>
            <a:stCxn id="258" idx="3"/>
            <a:endCxn id="259" idx="0"/>
          </p:cNvCxnSpPr>
          <p:nvPr/>
        </p:nvCxnSpPr>
        <p:spPr>
          <a:xfrm>
            <a:off x="6436188" y="695663"/>
            <a:ext cx="196800" cy="140430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2400">
                <a:solidFill>
                  <a:schemeClr val="dk2"/>
                </a:solidFill>
              </a:rPr>
              <a:t>Deliverables:</a:t>
            </a:r>
            <a:endParaRPr sz="2911"/>
          </a:p>
        </p:txBody>
      </p:sp>
      <p:sp>
        <p:nvSpPr>
          <p:cNvPr id="272" name="Google Shape;272;p37"/>
          <p:cNvSpPr txBox="1"/>
          <p:nvPr>
            <p:ph idx="1" type="body"/>
          </p:nvPr>
        </p:nvSpPr>
        <p:spPr>
          <a:xfrm>
            <a:off x="311700" y="1152475"/>
            <a:ext cx="844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A library of at least 75 prosthetic group</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relative free energy of mutation for each (relative to cholTEG)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systematic method to produce more such calculations</a:t>
            </a:r>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Aim 2: What is the optimal inclusion shape?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a good inclusion?</a:t>
            </a:r>
            <a:endParaRPr/>
          </a:p>
        </p:txBody>
      </p:sp>
      <p:sp>
        <p:nvSpPr>
          <p:cNvPr id="283" name="Google Shape;283;p3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that has a good fit:</a:t>
            </a:r>
            <a:endParaRPr/>
          </a:p>
          <a:p>
            <a:pPr indent="-342900" lvl="0" marL="457200" rtl="0" algn="l">
              <a:spcBef>
                <a:spcPts val="1200"/>
              </a:spcBef>
              <a:spcAft>
                <a:spcPts val="0"/>
              </a:spcAft>
              <a:buSzPts val="1800"/>
              <a:buChar char="●"/>
            </a:pPr>
            <a:r>
              <a:rPr lang="en"/>
              <a:t>Doesn’t disrupt the membrane</a:t>
            </a:r>
            <a:endParaRPr/>
          </a:p>
          <a:p>
            <a:pPr indent="-342900" lvl="0" marL="457200" rtl="0" algn="l">
              <a:spcBef>
                <a:spcPts val="0"/>
              </a:spcBef>
              <a:spcAft>
                <a:spcPts val="0"/>
              </a:spcAft>
              <a:buSzPts val="1800"/>
              <a:buChar char="●"/>
            </a:pPr>
            <a:r>
              <a:rPr lang="en"/>
              <a:t>Doesn’t permit passage of small molecules</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4" name="Google Shape;284;p39"/>
          <p:cNvPicPr preferRelativeResize="0"/>
          <p:nvPr/>
        </p:nvPicPr>
        <p:blipFill rotWithShape="1">
          <a:blip r:embed="rId3">
            <a:alphaModFix/>
          </a:blip>
          <a:srcRect b="0" l="0" r="18988" t="0"/>
          <a:stretch/>
        </p:blipFill>
        <p:spPr>
          <a:xfrm>
            <a:off x="5045050" y="612388"/>
            <a:ext cx="3822926" cy="3073525"/>
          </a:xfrm>
          <a:prstGeom prst="rect">
            <a:avLst/>
          </a:prstGeom>
          <a:noFill/>
          <a:ln>
            <a:noFill/>
          </a:ln>
        </p:spPr>
      </p:pic>
      <p:pic>
        <p:nvPicPr>
          <p:cNvPr id="285" name="Google Shape;285;p39"/>
          <p:cNvPicPr preferRelativeResize="0"/>
          <p:nvPr/>
        </p:nvPicPr>
        <p:blipFill rotWithShape="1">
          <a:blip r:embed="rId3">
            <a:alphaModFix/>
          </a:blip>
          <a:srcRect b="43076" l="80953" r="0" t="34274"/>
          <a:stretch/>
        </p:blipFill>
        <p:spPr>
          <a:xfrm>
            <a:off x="6043150" y="3201850"/>
            <a:ext cx="898827" cy="696101"/>
          </a:xfrm>
          <a:prstGeom prst="rect">
            <a:avLst/>
          </a:prstGeom>
          <a:noFill/>
          <a:ln>
            <a:noFill/>
          </a:ln>
        </p:spPr>
      </p:pic>
      <p:sp>
        <p:nvSpPr>
          <p:cNvPr id="286" name="Google Shape;286;p39"/>
          <p:cNvSpPr txBox="1"/>
          <p:nvPr/>
        </p:nvSpPr>
        <p:spPr>
          <a:xfrm>
            <a:off x="5045063" y="4137050"/>
            <a:ext cx="38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Examples of transmembrane polypeptides. Rendered in VMD, Santiago.</a:t>
            </a:r>
            <a:endParaRPr/>
          </a:p>
        </p:txBody>
      </p:sp>
      <p:sp>
        <p:nvSpPr>
          <p:cNvPr id="287" name="Google Shape;287;p39"/>
          <p:cNvSpPr/>
          <p:nvPr/>
        </p:nvSpPr>
        <p:spPr>
          <a:xfrm>
            <a:off x="4845825" y="2159700"/>
            <a:ext cx="2188200" cy="572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7034025" y="1804100"/>
            <a:ext cx="2188200" cy="572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5258075" y="3371100"/>
            <a:ext cx="2188200" cy="439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Leverage existing work on Proteins</a:t>
            </a:r>
            <a:endParaRPr/>
          </a:p>
        </p:txBody>
      </p:sp>
      <p:sp>
        <p:nvSpPr>
          <p:cNvPr id="295" name="Google Shape;295;p40"/>
          <p:cNvSpPr txBox="1"/>
          <p:nvPr>
            <p:ph idx="1" type="body"/>
          </p:nvPr>
        </p:nvSpPr>
        <p:spPr>
          <a:xfrm>
            <a:off x="311700" y="1152475"/>
            <a:ext cx="672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Model the DNA inclusion using:</a:t>
            </a:r>
            <a:endParaRPr/>
          </a:p>
          <a:p>
            <a:pPr indent="-342900" lvl="0" marL="457200" rtl="0" algn="l">
              <a:spcBef>
                <a:spcPts val="1200"/>
              </a:spcBef>
              <a:spcAft>
                <a:spcPts val="0"/>
              </a:spcAft>
              <a:buSzPts val="1800"/>
              <a:buAutoNum type="arabicPeriod"/>
            </a:pPr>
            <a:r>
              <a:rPr lang="en"/>
              <a:t>Coarse-grained FEP for initial dG Estimates</a:t>
            </a:r>
            <a:endParaRPr/>
          </a:p>
          <a:p>
            <a:pPr indent="-342900" lvl="0" marL="457200" rtl="0" algn="l">
              <a:spcBef>
                <a:spcPts val="0"/>
              </a:spcBef>
              <a:spcAft>
                <a:spcPts val="0"/>
              </a:spcAft>
              <a:buSzPts val="1800"/>
              <a:buAutoNum type="arabicPeriod"/>
            </a:pPr>
            <a:r>
              <a:rPr lang="en"/>
              <a:t>Continuum Model for Membrane Deformations</a:t>
            </a:r>
            <a:endParaRPr/>
          </a:p>
          <a:p>
            <a:pPr indent="-342900" lvl="0" marL="457200" rtl="0" algn="l">
              <a:spcBef>
                <a:spcPts val="0"/>
              </a:spcBef>
              <a:spcAft>
                <a:spcPts val="0"/>
              </a:spcAft>
              <a:buSzPts val="1800"/>
              <a:buAutoNum type="arabicPeriod"/>
            </a:pPr>
            <a:r>
              <a:rPr lang="en"/>
              <a:t>AA FEP for refining and validating CG estimates for dG</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1"/>
          <p:cNvPicPr preferRelativeResize="0"/>
          <p:nvPr/>
        </p:nvPicPr>
        <p:blipFill>
          <a:blip r:embed="rId3">
            <a:alphaModFix/>
          </a:blip>
          <a:stretch>
            <a:fillRect/>
          </a:stretch>
        </p:blipFill>
        <p:spPr>
          <a:xfrm rot="-47600">
            <a:off x="5183299" y="472076"/>
            <a:ext cx="3934430" cy="3820976"/>
          </a:xfrm>
          <a:prstGeom prst="rect">
            <a:avLst/>
          </a:prstGeom>
          <a:noFill/>
          <a:ln>
            <a:noFill/>
          </a:ln>
        </p:spPr>
      </p:pic>
      <p:sp>
        <p:nvSpPr>
          <p:cNvPr id="301" name="Google Shape;301;p41"/>
          <p:cNvSpPr txBox="1"/>
          <p:nvPr>
            <p:ph type="title"/>
          </p:nvPr>
        </p:nvSpPr>
        <p:spPr>
          <a:xfrm>
            <a:off x="311700" y="445025"/>
            <a:ext cx="50853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6698"/>
              <a:buFont typeface="Arial"/>
              <a:buNone/>
            </a:pPr>
            <a:r>
              <a:rPr lang="en" sz="2355">
                <a:solidFill>
                  <a:schemeClr val="dk2"/>
                </a:solidFill>
              </a:rPr>
              <a:t>How will you design the DNA inclusions?</a:t>
            </a:r>
            <a:endParaRPr sz="3355"/>
          </a:p>
        </p:txBody>
      </p:sp>
      <p:sp>
        <p:nvSpPr>
          <p:cNvPr id="302" name="Google Shape;302;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Steps Based on Natural Inclusions:</a:t>
            </a:r>
            <a:endParaRPr/>
          </a:p>
          <a:p>
            <a:pPr indent="-342900" lvl="0" marL="457200" rtl="0" algn="l">
              <a:spcBef>
                <a:spcPts val="1200"/>
              </a:spcBef>
              <a:spcAft>
                <a:spcPts val="0"/>
              </a:spcAft>
              <a:buSzPts val="1800"/>
              <a:buAutoNum type="arabicPeriod"/>
            </a:pPr>
            <a:r>
              <a:rPr lang="en"/>
              <a:t>Fill the bulk with standard design protocols</a:t>
            </a:r>
            <a:endParaRPr/>
          </a:p>
          <a:p>
            <a:pPr indent="-342900" lvl="0" marL="457200" rtl="0" algn="l">
              <a:spcBef>
                <a:spcPts val="0"/>
              </a:spcBef>
              <a:spcAft>
                <a:spcPts val="0"/>
              </a:spcAft>
              <a:buSzPts val="1800"/>
              <a:buAutoNum type="arabicPeriod"/>
            </a:pPr>
            <a:r>
              <a:rPr lang="en"/>
              <a:t>Refine the interface with prosthetic groups</a:t>
            </a:r>
            <a:endParaRPr/>
          </a:p>
          <a:p>
            <a:pPr indent="0" lvl="0" marL="0" rtl="0" algn="l">
              <a:spcBef>
                <a:spcPts val="1200"/>
              </a:spcBef>
              <a:spcAft>
                <a:spcPts val="1200"/>
              </a:spcAft>
              <a:buNone/>
            </a:pPr>
            <a:r>
              <a:rPr lang="en"/>
              <a:t>Compare structures with each of the three models</a:t>
            </a:r>
            <a:endParaRPr/>
          </a:p>
        </p:txBody>
      </p:sp>
      <p:sp>
        <p:nvSpPr>
          <p:cNvPr id="303" name="Google Shape;303;p41"/>
          <p:cNvSpPr txBox="1"/>
          <p:nvPr/>
        </p:nvSpPr>
        <p:spPr>
          <a:xfrm>
            <a:off x="5525875" y="4314450"/>
            <a:ext cx="351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Composite image showing a possible DNA transmembrane structure.</a:t>
            </a:r>
            <a:endParaRPr sz="1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286050" y="800125"/>
            <a:ext cx="257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Ultimate Goal:</a:t>
            </a:r>
            <a:endParaRPr/>
          </a:p>
        </p:txBody>
      </p:sp>
      <p:sp>
        <p:nvSpPr>
          <p:cNvPr id="72" name="Google Shape;72;p15"/>
          <p:cNvSpPr txBox="1"/>
          <p:nvPr>
            <p:ph idx="1" type="body"/>
          </p:nvPr>
        </p:nvSpPr>
        <p:spPr>
          <a:xfrm>
            <a:off x="980275" y="2820775"/>
            <a:ext cx="6367500" cy="465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synthetic vesicles functionalized with amphipathic DNA nanostructures.</a:t>
            </a:r>
            <a:endParaRPr/>
          </a:p>
        </p:txBody>
      </p:sp>
      <p:sp>
        <p:nvSpPr>
          <p:cNvPr id="73" name="Google Shape;73;p15"/>
          <p:cNvSpPr/>
          <p:nvPr/>
        </p:nvSpPr>
        <p:spPr>
          <a:xfrm>
            <a:off x="4877473" y="2151775"/>
            <a:ext cx="24705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Implementation</a:t>
            </a:r>
            <a:endParaRPr>
              <a:solidFill>
                <a:srgbClr val="FFFFFF"/>
              </a:solidFill>
              <a:latin typeface="Roboto"/>
              <a:ea typeface="Roboto"/>
              <a:cs typeface="Roboto"/>
              <a:sym typeface="Roboto"/>
            </a:endParaRPr>
          </a:p>
        </p:txBody>
      </p:sp>
      <p:sp>
        <p:nvSpPr>
          <p:cNvPr id="74" name="Google Shape;74;p15"/>
          <p:cNvSpPr/>
          <p:nvPr/>
        </p:nvSpPr>
        <p:spPr>
          <a:xfrm>
            <a:off x="668325" y="2151989"/>
            <a:ext cx="26508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Design</a:t>
            </a:r>
            <a:endParaRPr>
              <a:solidFill>
                <a:srgbClr val="FFFFFF"/>
              </a:solidFill>
              <a:latin typeface="Roboto"/>
              <a:ea typeface="Roboto"/>
              <a:cs typeface="Roboto"/>
              <a:sym typeface="Roboto"/>
            </a:endParaRPr>
          </a:p>
        </p:txBody>
      </p:sp>
      <p:sp>
        <p:nvSpPr>
          <p:cNvPr id="75" name="Google Shape;75;p15"/>
          <p:cNvSpPr/>
          <p:nvPr/>
        </p:nvSpPr>
        <p:spPr>
          <a:xfrm>
            <a:off x="2868590" y="2151775"/>
            <a:ext cx="24705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Validation</a:t>
            </a:r>
            <a:endParaRPr>
              <a:solidFill>
                <a:srgbClr val="FFFFFF"/>
              </a:solidFill>
              <a:latin typeface="Roboto"/>
              <a:ea typeface="Roboto"/>
              <a:cs typeface="Roboto"/>
              <a:sym typeface="Roboto"/>
            </a:endParaRPr>
          </a:p>
        </p:txBody>
      </p:sp>
      <p:pic>
        <p:nvPicPr>
          <p:cNvPr id="76" name="Google Shape;76;p15"/>
          <p:cNvPicPr preferRelativeResize="0"/>
          <p:nvPr/>
        </p:nvPicPr>
        <p:blipFill rotWithShape="1">
          <a:blip r:embed="rId3">
            <a:alphaModFix/>
          </a:blip>
          <a:srcRect b="72022" l="1504" r="84683" t="3502"/>
          <a:stretch/>
        </p:blipFill>
        <p:spPr>
          <a:xfrm>
            <a:off x="7519300" y="1856825"/>
            <a:ext cx="956373" cy="1258876"/>
          </a:xfrm>
          <a:prstGeom prst="rect">
            <a:avLst/>
          </a:prstGeom>
          <a:noFill/>
          <a:ln>
            <a:noFill/>
          </a:ln>
        </p:spPr>
      </p:pic>
      <p:sp>
        <p:nvSpPr>
          <p:cNvPr id="77" name="Google Shape;77;p15"/>
          <p:cNvSpPr txBox="1"/>
          <p:nvPr/>
        </p:nvSpPr>
        <p:spPr>
          <a:xfrm>
            <a:off x="322325" y="4684975"/>
            <a:ext cx="816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Figure adapted from: Ohmann, A., Li, CY., Maffeo, C. </a:t>
            </a:r>
            <a:r>
              <a:rPr i="1" lang="en" sz="1200">
                <a:solidFill>
                  <a:srgbClr val="222222"/>
                </a:solidFill>
                <a:highlight>
                  <a:srgbClr val="FFFFFF"/>
                </a:highlight>
                <a:latin typeface="Roboto"/>
                <a:ea typeface="Roboto"/>
                <a:cs typeface="Roboto"/>
                <a:sym typeface="Roboto"/>
              </a:rPr>
              <a:t>et al.</a:t>
            </a:r>
            <a:r>
              <a:rPr lang="en" sz="1200">
                <a:solidFill>
                  <a:srgbClr val="222222"/>
                </a:solidFill>
                <a:highlight>
                  <a:srgbClr val="FFFFFF"/>
                </a:highlight>
                <a:latin typeface="Roboto"/>
                <a:ea typeface="Roboto"/>
                <a:cs typeface="Roboto"/>
                <a:sym typeface="Roboto"/>
              </a:rPr>
              <a:t> A synthetic enzyme built from DNA flips 10</a:t>
            </a:r>
            <a:r>
              <a:rPr lang="en" sz="900">
                <a:solidFill>
                  <a:srgbClr val="222222"/>
                </a:solidFill>
                <a:highlight>
                  <a:srgbClr val="FFFFFF"/>
                </a:highlight>
                <a:latin typeface="Roboto"/>
                <a:ea typeface="Roboto"/>
                <a:cs typeface="Roboto"/>
                <a:sym typeface="Roboto"/>
              </a:rPr>
              <a:t>7</a:t>
            </a:r>
            <a:r>
              <a:rPr lang="en" sz="1200">
                <a:solidFill>
                  <a:srgbClr val="222222"/>
                </a:solidFill>
                <a:highlight>
                  <a:srgbClr val="FFFFFF"/>
                </a:highlight>
                <a:latin typeface="Roboto"/>
                <a:ea typeface="Roboto"/>
                <a:cs typeface="Roboto"/>
                <a:sym typeface="Roboto"/>
              </a:rPr>
              <a:t> lipids per second in biological membranes. </a:t>
            </a:r>
            <a:r>
              <a:rPr i="1" lang="en" sz="1200">
                <a:solidFill>
                  <a:srgbClr val="222222"/>
                </a:solidFill>
                <a:highlight>
                  <a:srgbClr val="FFFFFF"/>
                </a:highlight>
                <a:latin typeface="Roboto"/>
                <a:ea typeface="Roboto"/>
                <a:cs typeface="Roboto"/>
                <a:sym typeface="Roboto"/>
              </a:rPr>
              <a:t>Nat Commun</a:t>
            </a:r>
            <a:r>
              <a:rPr lang="en" sz="1200">
                <a:solidFill>
                  <a:srgbClr val="222222"/>
                </a:solidFill>
                <a:highlight>
                  <a:srgbClr val="FFFFFF"/>
                </a:highlight>
                <a:latin typeface="Roboto"/>
                <a:ea typeface="Roboto"/>
                <a:cs typeface="Roboto"/>
                <a:sym typeface="Roboto"/>
              </a:rPr>
              <a:t> 9, 2426 (2018). https://doi.org/10.1038/s41467-018-04821-5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Deliverables:</a:t>
            </a:r>
            <a:endParaRPr/>
          </a:p>
        </p:txBody>
      </p:sp>
      <p:sp>
        <p:nvSpPr>
          <p:cNvPr id="309" name="Google Shape;30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Semi-quantitative comparisons of DNA membrane inclusions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An improved design methodology for transmembrane DNA nanostructures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method to validate and optimize those nanostructures in-silico</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Aim 3: How can we get additional functionality?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of a Gated Nanopore</a:t>
            </a:r>
            <a:endParaRPr/>
          </a:p>
        </p:txBody>
      </p:sp>
      <p:sp>
        <p:nvSpPr>
          <p:cNvPr id="320" name="Google Shape;320;p4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system will be modeled on the human mitochondrial voltage dependent anion channel (right)</a:t>
            </a:r>
            <a:endParaRPr/>
          </a:p>
          <a:p>
            <a:pPr indent="0" lvl="0" marL="0" rtl="0" algn="l">
              <a:spcBef>
                <a:spcPts val="1200"/>
              </a:spcBef>
              <a:spcAft>
                <a:spcPts val="0"/>
              </a:spcAft>
              <a:buNone/>
            </a:pPr>
            <a:r>
              <a:rPr lang="en"/>
              <a:t>Closed and open state will be distinguished by permeability</a:t>
            </a:r>
            <a:endParaRPr/>
          </a:p>
          <a:p>
            <a:pPr indent="0" lvl="0" marL="0" rtl="0" algn="l">
              <a:spcBef>
                <a:spcPts val="1200"/>
              </a:spcBef>
              <a:spcAft>
                <a:spcPts val="1200"/>
              </a:spcAft>
              <a:buNone/>
            </a:pPr>
            <a:r>
              <a:rPr lang="en"/>
              <a:t>The helix will be replaced with a gold nanoparticle</a:t>
            </a:r>
            <a:endParaRPr/>
          </a:p>
        </p:txBody>
      </p:sp>
      <p:pic>
        <p:nvPicPr>
          <p:cNvPr id="321" name="Google Shape;321;p44"/>
          <p:cNvPicPr preferRelativeResize="0"/>
          <p:nvPr/>
        </p:nvPicPr>
        <p:blipFill>
          <a:blip r:embed="rId3">
            <a:alphaModFix/>
          </a:blip>
          <a:stretch>
            <a:fillRect/>
          </a:stretch>
        </p:blipFill>
        <p:spPr>
          <a:xfrm>
            <a:off x="4876800" y="1730538"/>
            <a:ext cx="4267200" cy="2260282"/>
          </a:xfrm>
          <a:prstGeom prst="rect">
            <a:avLst/>
          </a:prstGeom>
          <a:noFill/>
          <a:ln>
            <a:noFill/>
          </a:ln>
        </p:spPr>
      </p:pic>
      <p:sp>
        <p:nvSpPr>
          <p:cNvPr id="322" name="Google Shape;322;p44"/>
          <p:cNvSpPr txBox="1"/>
          <p:nvPr/>
        </p:nvSpPr>
        <p:spPr>
          <a:xfrm>
            <a:off x="5523550" y="1730550"/>
            <a:ext cx="17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Side view</a:t>
            </a:r>
            <a:endParaRPr/>
          </a:p>
        </p:txBody>
      </p:sp>
      <p:sp>
        <p:nvSpPr>
          <p:cNvPr id="323" name="Google Shape;323;p44"/>
          <p:cNvSpPr txBox="1"/>
          <p:nvPr/>
        </p:nvSpPr>
        <p:spPr>
          <a:xfrm>
            <a:off x="7688000" y="1730550"/>
            <a:ext cx="17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Top-Down</a:t>
            </a:r>
            <a:endParaRPr/>
          </a:p>
        </p:txBody>
      </p:sp>
      <p:sp>
        <p:nvSpPr>
          <p:cNvPr id="324" name="Google Shape;324;p44"/>
          <p:cNvSpPr txBox="1"/>
          <p:nvPr/>
        </p:nvSpPr>
        <p:spPr>
          <a:xfrm>
            <a:off x="4876800" y="3845375"/>
            <a:ext cx="416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Images of the voltage dependent anion channel. Rendered with VMD, Santiago. (pdb: 2JK4)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will you design the structure?</a:t>
            </a:r>
            <a:endParaRPr/>
          </a:p>
        </p:txBody>
      </p:sp>
      <p:sp>
        <p:nvSpPr>
          <p:cNvPr id="330" name="Google Shape;330;p45"/>
          <p:cNvSpPr txBox="1"/>
          <p:nvPr>
            <p:ph idx="1" type="body"/>
          </p:nvPr>
        </p:nvSpPr>
        <p:spPr>
          <a:xfrm>
            <a:off x="311700" y="1152475"/>
            <a:ext cx="76500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 structure will be based on the results of Aims 1 and 2.</a:t>
            </a:r>
            <a:endParaRPr/>
          </a:p>
          <a:p>
            <a:pPr indent="0" lvl="0" marL="0" rtl="0" algn="l">
              <a:spcBef>
                <a:spcPts val="1200"/>
              </a:spcBef>
              <a:spcAft>
                <a:spcPts val="0"/>
              </a:spcAft>
              <a:buNone/>
            </a:pPr>
            <a:r>
              <a:rPr lang="en"/>
              <a:t>The pore will be designed using standard methods</a:t>
            </a:r>
            <a:endParaRPr/>
          </a:p>
          <a:p>
            <a:pPr indent="0" lvl="0" marL="0" rtl="0" algn="l">
              <a:spcBef>
                <a:spcPts val="1200"/>
              </a:spcBef>
              <a:spcAft>
                <a:spcPts val="0"/>
              </a:spcAft>
              <a:buNone/>
            </a:pPr>
            <a:r>
              <a:rPr lang="en"/>
              <a:t>Gating </a:t>
            </a:r>
            <a:r>
              <a:rPr lang="en"/>
              <a:t>possibilities:</a:t>
            </a:r>
            <a:endParaRPr/>
          </a:p>
          <a:p>
            <a:pPr indent="457200" lvl="0" marL="0" rtl="0" algn="l">
              <a:spcBef>
                <a:spcPts val="1200"/>
              </a:spcBef>
              <a:spcAft>
                <a:spcPts val="0"/>
              </a:spcAft>
              <a:buNone/>
            </a:pPr>
            <a:r>
              <a:rPr lang="en"/>
              <a:t>A) plasmonic heating-induced local dehybridization </a:t>
            </a:r>
            <a:endParaRPr/>
          </a:p>
          <a:p>
            <a:pPr indent="457200" lvl="0" marL="0" rtl="0" algn="l">
              <a:spcBef>
                <a:spcPts val="1200"/>
              </a:spcBef>
              <a:spcAft>
                <a:spcPts val="0"/>
              </a:spcAft>
              <a:buNone/>
            </a:pPr>
            <a:r>
              <a:rPr lang="en"/>
              <a:t>B) voltage sensitivity</a:t>
            </a:r>
            <a:endParaRPr/>
          </a:p>
          <a:p>
            <a:pPr indent="0" lvl="0" marL="0" rtl="0" algn="l">
              <a:spcBef>
                <a:spcPts val="1200"/>
              </a:spcBef>
              <a:spcAft>
                <a:spcPts val="0"/>
              </a:spcAft>
              <a:buClr>
                <a:schemeClr val="dk1"/>
              </a:buClr>
              <a:buSzPct val="61111"/>
              <a:buFont typeface="Arial"/>
              <a:buNone/>
            </a:pPr>
            <a:r>
              <a:rPr lang="en"/>
              <a:t>Enhanced sampling -&gt; permeability</a:t>
            </a:r>
            <a:endParaRPr/>
          </a:p>
          <a:p>
            <a:pPr indent="0" lvl="0" marL="0" rtl="0" algn="l">
              <a:spcBef>
                <a:spcPts val="1200"/>
              </a:spcBef>
              <a:spcAft>
                <a:spcPts val="0"/>
              </a:spcAft>
              <a:buClr>
                <a:schemeClr val="dk1"/>
              </a:buClr>
              <a:buSzPct val="61111"/>
              <a:buFont typeface="Arial"/>
              <a:buNone/>
            </a:pPr>
            <a:r>
              <a:rPr lang="en"/>
              <a:t>Electric field -&gt; Voltage effects</a:t>
            </a:r>
            <a:endParaRPr/>
          </a:p>
          <a:p>
            <a:pPr indent="0" lvl="0" marL="0" rtl="0" algn="l">
              <a:spcBef>
                <a:spcPts val="1200"/>
              </a:spcBef>
              <a:spcAft>
                <a:spcPts val="0"/>
              </a:spcAft>
              <a:buNone/>
            </a:pPr>
            <a:r>
              <a:rPr lang="en"/>
              <a:t>Independent variables: Nanoparticle size, tether length, pore diameter</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Deliverables</a:t>
            </a:r>
            <a:endParaRPr/>
          </a:p>
        </p:txBody>
      </p:sp>
      <p:sp>
        <p:nvSpPr>
          <p:cNvPr id="336" name="Google Shape;33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n"/>
              <a:t>At least one reversibly gated DNA nanopore design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method to predict the permeability of a DNA transmembrane nanostructure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Refined methodologies for gating simulations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42" name="Google Shape;34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Goal: Facilitate the design process for synthetic vesicles functionalized with transmembrane DNA nanostructures</a:t>
            </a:r>
            <a:endParaRPr/>
          </a:p>
          <a:p>
            <a:pPr indent="0" lvl="0" marL="0" rtl="0" algn="l">
              <a:spcBef>
                <a:spcPts val="1200"/>
              </a:spcBef>
              <a:spcAft>
                <a:spcPts val="0"/>
              </a:spcAft>
              <a:buNone/>
            </a:pPr>
            <a:r>
              <a:rPr lang="en"/>
              <a:t>Steps:</a:t>
            </a:r>
            <a:endParaRPr/>
          </a:p>
          <a:p>
            <a:pPr indent="-342900" lvl="0" marL="457200" rtl="0" algn="l">
              <a:spcBef>
                <a:spcPts val="1200"/>
              </a:spcBef>
              <a:spcAft>
                <a:spcPts val="0"/>
              </a:spcAft>
              <a:buSzPts val="1800"/>
              <a:buAutoNum type="arabicPeriod"/>
            </a:pPr>
            <a:r>
              <a:rPr lang="en"/>
              <a:t>Identify the most stable prosthetic groups in each membrane</a:t>
            </a:r>
            <a:endParaRPr/>
          </a:p>
          <a:p>
            <a:pPr indent="-317500" lvl="1" marL="914400" rtl="0" algn="l">
              <a:spcBef>
                <a:spcPts val="0"/>
              </a:spcBef>
              <a:spcAft>
                <a:spcPts val="0"/>
              </a:spcAft>
              <a:buSzPts val="1400"/>
              <a:buAutoNum type="alphaLcPeriod"/>
            </a:pPr>
            <a:r>
              <a:rPr lang="en"/>
              <a:t>Compare using AA FEP thermodynamic cycles</a:t>
            </a:r>
            <a:endParaRPr/>
          </a:p>
          <a:p>
            <a:pPr indent="-317500" lvl="1" marL="914400" rtl="0" algn="l">
              <a:spcBef>
                <a:spcPts val="0"/>
              </a:spcBef>
              <a:spcAft>
                <a:spcPts val="0"/>
              </a:spcAft>
              <a:buSzPts val="1400"/>
              <a:buAutoNum type="alphaLcPeriod"/>
            </a:pPr>
            <a:r>
              <a:rPr lang="en"/>
              <a:t>Validate experimentally.</a:t>
            </a:r>
            <a:endParaRPr/>
          </a:p>
          <a:p>
            <a:pPr indent="-342900" lvl="0" marL="457200" rtl="0" algn="l">
              <a:spcBef>
                <a:spcPts val="0"/>
              </a:spcBef>
              <a:spcAft>
                <a:spcPts val="0"/>
              </a:spcAft>
              <a:buSzPts val="1800"/>
              <a:buAutoNum type="arabicPeriod"/>
            </a:pPr>
            <a:r>
              <a:rPr lang="en"/>
              <a:t>Identify optimal geometries for each membrane</a:t>
            </a:r>
            <a:endParaRPr/>
          </a:p>
          <a:p>
            <a:pPr indent="-317500" lvl="1" marL="914400" rtl="0" algn="l">
              <a:spcBef>
                <a:spcPts val="0"/>
              </a:spcBef>
              <a:spcAft>
                <a:spcPts val="0"/>
              </a:spcAft>
              <a:buSzPts val="1400"/>
              <a:buAutoNum type="alphaLcPeriod"/>
            </a:pPr>
            <a:r>
              <a:rPr lang="en"/>
              <a:t>CG and AA simulations with metadynamics and FEP</a:t>
            </a:r>
            <a:endParaRPr/>
          </a:p>
          <a:p>
            <a:pPr indent="-317500" lvl="1" marL="914400" rtl="0" algn="l">
              <a:spcBef>
                <a:spcPts val="0"/>
              </a:spcBef>
              <a:spcAft>
                <a:spcPts val="0"/>
              </a:spcAft>
              <a:buSzPts val="1400"/>
              <a:buAutoNum type="alphaLcPeriod"/>
            </a:pPr>
            <a:r>
              <a:rPr lang="en"/>
              <a:t>Continuum models</a:t>
            </a:r>
            <a:endParaRPr/>
          </a:p>
          <a:p>
            <a:pPr indent="-342900" lvl="0" marL="457200" rtl="0" algn="l">
              <a:spcBef>
                <a:spcPts val="0"/>
              </a:spcBef>
              <a:spcAft>
                <a:spcPts val="0"/>
              </a:spcAft>
              <a:buSzPts val="1800"/>
              <a:buAutoNum type="arabicPeriod"/>
            </a:pPr>
            <a:r>
              <a:rPr lang="en"/>
              <a:t>Design and describe a synthetic ion channel</a:t>
            </a:r>
            <a:endParaRPr/>
          </a:p>
          <a:p>
            <a:pPr indent="-317500" lvl="1" marL="914400" rtl="0" algn="l">
              <a:spcBef>
                <a:spcPts val="0"/>
              </a:spcBef>
              <a:spcAft>
                <a:spcPts val="0"/>
              </a:spcAft>
              <a:buSzPts val="1400"/>
              <a:buAutoNum type="alphaLcPeriod"/>
            </a:pPr>
            <a:r>
              <a:rPr lang="en"/>
              <a:t>AA metadynamics and/or adaptive biasing force simulations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sp>
        <p:nvSpPr>
          <p:cNvPr id="348" name="Google Shape;348;p48"/>
          <p:cNvSpPr txBox="1"/>
          <p:nvPr>
            <p:ph idx="1" type="body"/>
          </p:nvPr>
        </p:nvSpPr>
        <p:spPr>
          <a:xfrm>
            <a:off x="311700" y="1152475"/>
            <a:ext cx="83769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2021:</a:t>
            </a:r>
            <a:endParaRPr/>
          </a:p>
          <a:p>
            <a:pPr indent="457200" lvl="0" marL="0" rtl="0" algn="l">
              <a:spcBef>
                <a:spcPts val="1200"/>
              </a:spcBef>
              <a:spcAft>
                <a:spcPts val="0"/>
              </a:spcAft>
              <a:buNone/>
            </a:pPr>
            <a:r>
              <a:rPr lang="en"/>
              <a:t>Summer-Fall: Prosth. Gp. Library 1.1, FEP 1.2, Begin Experiments 1.3</a:t>
            </a:r>
            <a:endParaRPr/>
          </a:p>
          <a:p>
            <a:pPr indent="0" lvl="0" marL="0" rtl="0" algn="l">
              <a:spcBef>
                <a:spcPts val="1200"/>
              </a:spcBef>
              <a:spcAft>
                <a:spcPts val="0"/>
              </a:spcAft>
              <a:buClr>
                <a:schemeClr val="dk1"/>
              </a:buClr>
              <a:buSzPct val="61111"/>
              <a:buFont typeface="Arial"/>
              <a:buNone/>
            </a:pPr>
            <a:r>
              <a:rPr lang="en"/>
              <a:t>2022:</a:t>
            </a:r>
            <a:endParaRPr/>
          </a:p>
          <a:p>
            <a:pPr indent="457200" lvl="0" marL="0" rtl="0" algn="l">
              <a:spcBef>
                <a:spcPts val="1200"/>
              </a:spcBef>
              <a:spcAft>
                <a:spcPts val="0"/>
              </a:spcAft>
              <a:buNone/>
            </a:pPr>
            <a:r>
              <a:rPr lang="en"/>
              <a:t>Winter-Spring: Finish 1.3, Begin 2.1 - CG/Continuum Simulations</a:t>
            </a:r>
            <a:endParaRPr/>
          </a:p>
          <a:p>
            <a:pPr indent="457200" lvl="0" marL="0" rtl="0" algn="l">
              <a:spcBef>
                <a:spcPts val="1200"/>
              </a:spcBef>
              <a:spcAft>
                <a:spcPts val="0"/>
              </a:spcAft>
              <a:buNone/>
            </a:pPr>
            <a:r>
              <a:rPr lang="en"/>
              <a:t>Summer-Fall: 2.1, 2.2 - CG FEP, 2.3 - AA Simulations and FEP</a:t>
            </a:r>
            <a:endParaRPr/>
          </a:p>
          <a:p>
            <a:pPr indent="0" lvl="0" marL="0" rtl="0" algn="l">
              <a:spcBef>
                <a:spcPts val="1200"/>
              </a:spcBef>
              <a:spcAft>
                <a:spcPts val="0"/>
              </a:spcAft>
              <a:buClr>
                <a:schemeClr val="dk1"/>
              </a:buClr>
              <a:buSzPct val="61111"/>
              <a:buFont typeface="Arial"/>
              <a:buNone/>
            </a:pPr>
            <a:r>
              <a:rPr lang="en"/>
              <a:t>2023:</a:t>
            </a:r>
            <a:endParaRPr/>
          </a:p>
          <a:p>
            <a:pPr indent="457200" lvl="0" marL="0" rtl="0" algn="l">
              <a:spcBef>
                <a:spcPts val="1200"/>
              </a:spcBef>
              <a:spcAft>
                <a:spcPts val="0"/>
              </a:spcAft>
              <a:buNone/>
            </a:pPr>
            <a:r>
              <a:rPr lang="en"/>
              <a:t>Winter-Spring: </a:t>
            </a:r>
            <a:r>
              <a:rPr lang="en"/>
              <a:t>2.3</a:t>
            </a:r>
            <a:endParaRPr/>
          </a:p>
          <a:p>
            <a:pPr indent="457200" lvl="0" marL="0" rtl="0" algn="l">
              <a:spcBef>
                <a:spcPts val="1200"/>
              </a:spcBef>
              <a:spcAft>
                <a:spcPts val="0"/>
              </a:spcAft>
              <a:buNone/>
            </a:pPr>
            <a:r>
              <a:rPr lang="en"/>
              <a:t>Summ</a:t>
            </a:r>
            <a:r>
              <a:rPr lang="en"/>
              <a:t>er-Fall: 3.1 - permeability of basic barrel, 3.2 - permeability with stopper</a:t>
            </a:r>
            <a:endParaRPr/>
          </a:p>
          <a:p>
            <a:pPr indent="0" lvl="0" marL="0" rtl="0" algn="l">
              <a:spcBef>
                <a:spcPts val="1200"/>
              </a:spcBef>
              <a:spcAft>
                <a:spcPts val="0"/>
              </a:spcAft>
              <a:buNone/>
            </a:pPr>
            <a:r>
              <a:rPr lang="en"/>
              <a:t>2024:</a:t>
            </a:r>
            <a:endParaRPr/>
          </a:p>
          <a:p>
            <a:pPr indent="0" lvl="0" marL="0" rtl="0" algn="l">
              <a:spcBef>
                <a:spcPts val="1200"/>
              </a:spcBef>
              <a:spcAft>
                <a:spcPts val="1200"/>
              </a:spcAft>
              <a:buNone/>
            </a:pPr>
            <a:r>
              <a:rPr lang="en"/>
              <a:t>	Winter-Spring: 3.3 - Identify biasing conditions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Components - Membranes and DNA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Molecules make Membranes</a:t>
            </a:r>
            <a:endParaRPr/>
          </a:p>
        </p:txBody>
      </p:sp>
      <p:sp>
        <p:nvSpPr>
          <p:cNvPr id="88" name="Google Shape;88;p17"/>
          <p:cNvSpPr txBox="1"/>
          <p:nvPr>
            <p:ph idx="1" type="body"/>
          </p:nvPr>
        </p:nvSpPr>
        <p:spPr>
          <a:xfrm>
            <a:off x="311700" y="1875400"/>
            <a:ext cx="5133300" cy="302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Membrane Features:</a:t>
            </a:r>
            <a:endParaRPr/>
          </a:p>
          <a:p>
            <a:pPr indent="-317500" lvl="1" marL="914400" rtl="0" algn="l">
              <a:spcBef>
                <a:spcPts val="0"/>
              </a:spcBef>
              <a:spcAft>
                <a:spcPts val="0"/>
              </a:spcAft>
              <a:buSzPts val="1400"/>
              <a:buChar char="○"/>
            </a:pPr>
            <a:r>
              <a:rPr lang="en"/>
              <a:t>Self-assembled </a:t>
            </a:r>
            <a:endParaRPr/>
          </a:p>
          <a:p>
            <a:pPr indent="-317500" lvl="1" marL="914400" rtl="0" algn="l">
              <a:spcBef>
                <a:spcPts val="0"/>
              </a:spcBef>
              <a:spcAft>
                <a:spcPts val="0"/>
              </a:spcAft>
              <a:buSzPts val="1400"/>
              <a:buChar char="○"/>
            </a:pPr>
            <a:r>
              <a:rPr lang="en"/>
              <a:t>Amphipathic </a:t>
            </a:r>
            <a:endParaRPr/>
          </a:p>
          <a:p>
            <a:pPr indent="-317500" lvl="1" marL="914400" rtl="0" algn="l">
              <a:spcBef>
                <a:spcPts val="0"/>
              </a:spcBef>
              <a:spcAft>
                <a:spcPts val="0"/>
              </a:spcAft>
              <a:buSzPts val="1400"/>
              <a:buChar char="○"/>
            </a:pPr>
            <a:r>
              <a:rPr lang="en"/>
              <a:t>Bilayers</a:t>
            </a:r>
            <a:endParaRPr/>
          </a:p>
          <a:p>
            <a:pPr indent="-342900" lvl="0" marL="457200" rtl="0" algn="l">
              <a:spcBef>
                <a:spcPts val="0"/>
              </a:spcBef>
              <a:spcAft>
                <a:spcPts val="0"/>
              </a:spcAft>
              <a:buSzPts val="1800"/>
              <a:buChar char="●"/>
            </a:pPr>
            <a:r>
              <a:rPr lang="en"/>
              <a:t>Natural: (phospho)lipids</a:t>
            </a:r>
            <a:endParaRPr/>
          </a:p>
          <a:p>
            <a:pPr indent="-342900" lvl="0" marL="457200" rtl="0" algn="l">
              <a:spcBef>
                <a:spcPts val="0"/>
              </a:spcBef>
              <a:spcAft>
                <a:spcPts val="0"/>
              </a:spcAft>
              <a:buSzPts val="1800"/>
              <a:buChar char="●"/>
            </a:pPr>
            <a:r>
              <a:rPr lang="en"/>
              <a:t>Artificial: polymers and more exotic organics</a:t>
            </a:r>
            <a:endParaRPr/>
          </a:p>
        </p:txBody>
      </p:sp>
      <p:pic>
        <p:nvPicPr>
          <p:cNvPr id="89" name="Google Shape;89;p17" title="super_overview.mpg">
            <a:hlinkClick r:id="rId3"/>
          </p:cNvPr>
          <p:cNvPicPr preferRelativeResize="0"/>
          <p:nvPr/>
        </p:nvPicPr>
        <p:blipFill>
          <a:blip r:embed="rId4">
            <a:alphaModFix/>
          </a:blip>
          <a:stretch>
            <a:fillRect/>
          </a:stretch>
        </p:blipFill>
        <p:spPr>
          <a:xfrm>
            <a:off x="5597500" y="715200"/>
            <a:ext cx="3394200" cy="3563910"/>
          </a:xfrm>
          <a:prstGeom prst="rect">
            <a:avLst/>
          </a:prstGeom>
          <a:noFill/>
          <a:ln>
            <a:noFill/>
          </a:ln>
        </p:spPr>
      </p:pic>
      <p:sp>
        <p:nvSpPr>
          <p:cNvPr id="90" name="Google Shape;90;p17"/>
          <p:cNvSpPr txBox="1"/>
          <p:nvPr/>
        </p:nvSpPr>
        <p:spPr>
          <a:xfrm>
            <a:off x="5250525" y="4255575"/>
            <a:ext cx="394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Sodium Dodecyl Sulfate membranes. Coarse-grained simulation (Martini, Gromacs).</a:t>
            </a:r>
            <a:endParaRPr/>
          </a:p>
          <a:p>
            <a:pPr indent="0" lvl="0" marL="0" rtl="0" algn="l">
              <a:spcBef>
                <a:spcPts val="0"/>
              </a:spcBef>
              <a:spcAft>
                <a:spcPts val="0"/>
              </a:spcAft>
              <a:buNone/>
            </a:pPr>
            <a:r>
              <a:rPr lang="en"/>
              <a:t>Santiago and Brannigan, unpublished.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Membranes make Vesicles</a:t>
            </a:r>
            <a:endParaRPr/>
          </a:p>
        </p:txBody>
      </p:sp>
      <p:sp>
        <p:nvSpPr>
          <p:cNvPr id="96" name="Google Shape;96;p18"/>
          <p:cNvSpPr txBox="1"/>
          <p:nvPr>
            <p:ph idx="1" type="body"/>
          </p:nvPr>
        </p:nvSpPr>
        <p:spPr>
          <a:xfrm>
            <a:off x="311700" y="1152475"/>
            <a:ext cx="47394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00"/>
              <a:t>Technological </a:t>
            </a:r>
            <a:r>
              <a:rPr lang="en" sz="2100"/>
              <a:t>Features:</a:t>
            </a:r>
            <a:endParaRPr sz="2100"/>
          </a:p>
          <a:p>
            <a:pPr indent="-342900" lvl="0" marL="457200" rtl="0" algn="l">
              <a:spcBef>
                <a:spcPts val="1200"/>
              </a:spcBef>
              <a:spcAft>
                <a:spcPts val="0"/>
              </a:spcAft>
              <a:buSzPts val="1800"/>
              <a:buChar char="●"/>
            </a:pPr>
            <a:r>
              <a:rPr lang="en"/>
              <a:t>Can </a:t>
            </a:r>
            <a:r>
              <a:rPr b="1" lang="en"/>
              <a:t>Encapsulate</a:t>
            </a:r>
            <a:r>
              <a:rPr lang="en"/>
              <a:t> Large Volumes</a:t>
            </a:r>
            <a:endParaRPr/>
          </a:p>
          <a:p>
            <a:pPr indent="-342900" lvl="0" marL="457200" rtl="0" algn="l">
              <a:spcBef>
                <a:spcPts val="0"/>
              </a:spcBef>
              <a:spcAft>
                <a:spcPts val="0"/>
              </a:spcAft>
              <a:buSzPts val="1800"/>
              <a:buChar char="●"/>
            </a:pPr>
            <a:r>
              <a:rPr lang="en"/>
              <a:t>Are </a:t>
            </a:r>
            <a:r>
              <a:rPr b="1" lang="en"/>
              <a:t>Inexpensive</a:t>
            </a:r>
            <a:endParaRPr b="1"/>
          </a:p>
          <a:p>
            <a:pPr indent="-342900" lvl="0" marL="457200" rtl="0" algn="l">
              <a:spcBef>
                <a:spcPts val="0"/>
              </a:spcBef>
              <a:spcAft>
                <a:spcPts val="0"/>
              </a:spcAft>
              <a:buSzPts val="1800"/>
              <a:buChar char="●"/>
            </a:pPr>
            <a:r>
              <a:rPr lang="en"/>
              <a:t>Can be </a:t>
            </a:r>
            <a:r>
              <a:rPr b="1" lang="en"/>
              <a:t>F</a:t>
            </a:r>
            <a:r>
              <a:rPr b="1" lang="en"/>
              <a:t>unctionalized</a:t>
            </a:r>
            <a:r>
              <a:rPr lang="en"/>
              <a:t> and </a:t>
            </a:r>
            <a:r>
              <a:rPr b="1" lang="en"/>
              <a:t>Manipulated</a:t>
            </a:r>
            <a:endParaRPr b="1"/>
          </a:p>
          <a:p>
            <a:pPr indent="0" lvl="0" marL="457200" rtl="0" algn="l">
              <a:spcBef>
                <a:spcPts val="1200"/>
              </a:spcBef>
              <a:spcAft>
                <a:spcPts val="1200"/>
              </a:spcAft>
              <a:buNone/>
            </a:pPr>
            <a:r>
              <a:t/>
            </a:r>
            <a:endParaRPr/>
          </a:p>
        </p:txBody>
      </p:sp>
      <p:pic>
        <p:nvPicPr>
          <p:cNvPr id="97" name="Google Shape;97;p18" title="DTN at 5min.mp4">
            <a:hlinkClick r:id="rId3"/>
          </p:cNvPr>
          <p:cNvPicPr preferRelativeResize="0"/>
          <p:nvPr/>
        </p:nvPicPr>
        <p:blipFill>
          <a:blip r:embed="rId4">
            <a:alphaModFix/>
          </a:blip>
          <a:stretch>
            <a:fillRect/>
          </a:stretch>
        </p:blipFill>
        <p:spPr>
          <a:xfrm>
            <a:off x="5548100" y="1017725"/>
            <a:ext cx="3161550" cy="3161550"/>
          </a:xfrm>
          <a:prstGeom prst="rect">
            <a:avLst/>
          </a:prstGeom>
          <a:noFill/>
          <a:ln>
            <a:noFill/>
          </a:ln>
        </p:spPr>
      </p:pic>
      <p:sp>
        <p:nvSpPr>
          <p:cNvPr id="98" name="Google Shape;98;p18"/>
          <p:cNvSpPr txBox="1"/>
          <p:nvPr/>
        </p:nvSpPr>
        <p:spPr>
          <a:xfrm>
            <a:off x="5113900" y="4179275"/>
            <a:ext cx="391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Polymer/POPC hybrid vesicles immobilized on a BSA-treated slide.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Santiago, Griepenburg, et al., unpublished.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Synthetic Vesicles</a:t>
            </a:r>
            <a:endParaRPr/>
          </a:p>
        </p:txBody>
      </p:sp>
      <p:sp>
        <p:nvSpPr>
          <p:cNvPr id="104" name="Google Shape;104;p19"/>
          <p:cNvSpPr txBox="1"/>
          <p:nvPr>
            <p:ph idx="1" type="body"/>
          </p:nvPr>
        </p:nvSpPr>
        <p:spPr>
          <a:xfrm>
            <a:off x="311700" y="1152475"/>
            <a:ext cx="42603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Current:</a:t>
            </a:r>
            <a:endParaRPr/>
          </a:p>
          <a:p>
            <a:pPr indent="-342900" lvl="0" marL="457200" rtl="0" algn="l">
              <a:spcBef>
                <a:spcPts val="1200"/>
              </a:spcBef>
              <a:spcAft>
                <a:spcPts val="0"/>
              </a:spcAft>
              <a:buSzPts val="1800"/>
              <a:buChar char="●"/>
            </a:pPr>
            <a:r>
              <a:rPr lang="en"/>
              <a:t>Model Systems </a:t>
            </a:r>
            <a:endParaRPr/>
          </a:p>
          <a:p>
            <a:pPr indent="-342900" lvl="0" marL="457200" rtl="0" algn="l">
              <a:spcBef>
                <a:spcPts val="0"/>
              </a:spcBef>
              <a:spcAft>
                <a:spcPts val="0"/>
              </a:spcAft>
              <a:buSzPts val="1800"/>
              <a:buChar char="●"/>
            </a:pPr>
            <a:r>
              <a:rPr lang="en"/>
              <a:t>Vehicles for Drug Delivery</a:t>
            </a:r>
            <a:endParaRPr/>
          </a:p>
          <a:p>
            <a:pPr indent="0" lvl="0" marL="0" rtl="0" algn="l">
              <a:spcBef>
                <a:spcPts val="1200"/>
              </a:spcBef>
              <a:spcAft>
                <a:spcPts val="0"/>
              </a:spcAft>
              <a:buNone/>
            </a:pPr>
            <a:r>
              <a:rPr lang="en"/>
              <a:t>Future:</a:t>
            </a:r>
            <a:endParaRPr/>
          </a:p>
          <a:p>
            <a:pPr indent="-342900" lvl="0" marL="457200" rtl="0" algn="l">
              <a:spcBef>
                <a:spcPts val="1200"/>
              </a:spcBef>
              <a:spcAft>
                <a:spcPts val="0"/>
              </a:spcAft>
              <a:buSzPts val="1800"/>
              <a:buChar char="●"/>
            </a:pPr>
            <a:r>
              <a:rPr lang="en"/>
              <a:t>Energy Storage</a:t>
            </a:r>
            <a:endParaRPr/>
          </a:p>
          <a:p>
            <a:pPr indent="-342900" lvl="0" marL="457200" rtl="0" algn="l">
              <a:spcBef>
                <a:spcPts val="0"/>
              </a:spcBef>
              <a:spcAft>
                <a:spcPts val="0"/>
              </a:spcAft>
              <a:buSzPts val="1800"/>
              <a:buChar char="●"/>
            </a:pPr>
            <a:r>
              <a:rPr lang="en"/>
              <a:t>Reaction Vessels</a:t>
            </a:r>
            <a:endParaRPr/>
          </a:p>
          <a:p>
            <a:pPr indent="-342900" lvl="0" marL="457200" rtl="0" algn="l">
              <a:spcBef>
                <a:spcPts val="0"/>
              </a:spcBef>
              <a:spcAft>
                <a:spcPts val="0"/>
              </a:spcAft>
              <a:buSzPts val="1800"/>
              <a:buChar char="●"/>
            </a:pPr>
            <a:r>
              <a:rPr lang="en"/>
              <a:t>Detection Systems</a:t>
            </a:r>
            <a:endParaRPr/>
          </a:p>
        </p:txBody>
      </p:sp>
      <p:pic>
        <p:nvPicPr>
          <p:cNvPr id="105" name="Google Shape;105;p19"/>
          <p:cNvPicPr preferRelativeResize="0"/>
          <p:nvPr/>
        </p:nvPicPr>
        <p:blipFill>
          <a:blip r:embed="rId3">
            <a:alphaModFix/>
          </a:blip>
          <a:stretch>
            <a:fillRect/>
          </a:stretch>
        </p:blipFill>
        <p:spPr>
          <a:xfrm>
            <a:off x="4510313" y="1640925"/>
            <a:ext cx="4597775" cy="2304749"/>
          </a:xfrm>
          <a:prstGeom prst="rect">
            <a:avLst/>
          </a:prstGeom>
          <a:noFill/>
          <a:ln>
            <a:noFill/>
          </a:ln>
        </p:spPr>
      </p:pic>
      <p:sp>
        <p:nvSpPr>
          <p:cNvPr id="106" name="Google Shape;106;p19"/>
          <p:cNvSpPr txBox="1"/>
          <p:nvPr/>
        </p:nvSpPr>
        <p:spPr>
          <a:xfrm>
            <a:off x="4694650" y="4568875"/>
            <a:ext cx="422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Illustration of applications for synthetic vesicles. </a:t>
            </a:r>
            <a:endParaRPr sz="1200"/>
          </a:p>
          <a:p>
            <a:pPr indent="0" lvl="0" marL="0" rtl="0" algn="l">
              <a:spcBef>
                <a:spcPts val="0"/>
              </a:spcBef>
              <a:spcAft>
                <a:spcPts val="0"/>
              </a:spcAft>
              <a:buNone/>
            </a:pPr>
            <a:r>
              <a:rPr lang="en" sz="1200"/>
              <a:t>Palivan et al. 2016 </a:t>
            </a:r>
            <a:r>
              <a:rPr b="1" lang="en" sz="1200">
                <a:solidFill>
                  <a:srgbClr val="009ACB"/>
                </a:solidFill>
                <a:highlight>
                  <a:srgbClr val="FFFFFF"/>
                </a:highlight>
                <a:uFill>
                  <a:noFill/>
                </a:uFill>
                <a:hlinkClick r:id="rId4">
                  <a:extLst>
                    <a:ext uri="{A12FA001-AC4F-418D-AE19-62706E023703}">
                      <ahyp:hlinkClr val="tx"/>
                    </a:ext>
                  </a:extLst>
                </a:hlinkClick>
              </a:rPr>
              <a:t>https://doi.org/10.1039/C5CS00569H</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2200"/>
              <a:t>Why not functionalize with transmembrane proteins?</a:t>
            </a:r>
            <a:endParaRPr sz="2200"/>
          </a:p>
        </p:txBody>
      </p:sp>
      <p:sp>
        <p:nvSpPr>
          <p:cNvPr id="112" name="Google Shape;112;p20"/>
          <p:cNvSpPr txBox="1"/>
          <p:nvPr>
            <p:ph idx="1" type="body"/>
          </p:nvPr>
        </p:nvSpPr>
        <p:spPr>
          <a:xfrm>
            <a:off x="206725" y="1184775"/>
            <a:ext cx="4803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Natural membrane inclusions:</a:t>
            </a:r>
            <a:endParaRPr/>
          </a:p>
          <a:p>
            <a:pPr indent="-342900" lvl="0" marL="457200" rtl="0" algn="l">
              <a:spcBef>
                <a:spcPts val="1200"/>
              </a:spcBef>
              <a:spcAft>
                <a:spcPts val="0"/>
              </a:spcAft>
              <a:buSzPts val="1800"/>
              <a:buChar char="●"/>
            </a:pPr>
            <a:r>
              <a:rPr lang="en"/>
              <a:t>Polypeptide-based</a:t>
            </a:r>
            <a:endParaRPr/>
          </a:p>
          <a:p>
            <a:pPr indent="-342900" lvl="0" marL="457200" rtl="0" algn="l">
              <a:spcBef>
                <a:spcPts val="0"/>
              </a:spcBef>
              <a:spcAft>
                <a:spcPts val="0"/>
              </a:spcAft>
              <a:buSzPts val="1800"/>
              <a:buChar char="●"/>
            </a:pPr>
            <a:r>
              <a:rPr lang="en"/>
              <a:t>Anchored by hydrophobic motifs</a:t>
            </a:r>
            <a:endParaRPr/>
          </a:p>
          <a:p>
            <a:pPr indent="-342900" lvl="0" marL="457200" rtl="0" algn="l">
              <a:spcBef>
                <a:spcPts val="0"/>
              </a:spcBef>
              <a:spcAft>
                <a:spcPts val="0"/>
              </a:spcAft>
              <a:buSzPts val="1800"/>
              <a:buChar char="●"/>
            </a:pPr>
            <a:r>
              <a:rPr lang="en"/>
              <a:t>Evolved to interact with and functionalize membranes</a:t>
            </a:r>
            <a:endParaRPr/>
          </a:p>
          <a:p>
            <a:pPr indent="0" lvl="0" marL="0" rtl="0" algn="l">
              <a:spcBef>
                <a:spcPts val="1200"/>
              </a:spcBef>
              <a:spcAft>
                <a:spcPts val="0"/>
              </a:spcAft>
              <a:buNone/>
            </a:pPr>
            <a:r>
              <a:rPr lang="en"/>
              <a:t>Novel proteins are:</a:t>
            </a:r>
            <a:endParaRPr/>
          </a:p>
          <a:p>
            <a:pPr indent="-342900" lvl="0" marL="457200" rtl="0" algn="l">
              <a:spcBef>
                <a:spcPts val="1200"/>
              </a:spcBef>
              <a:spcAft>
                <a:spcPts val="0"/>
              </a:spcAft>
              <a:buSzPts val="1800"/>
              <a:buChar char="●"/>
            </a:pPr>
            <a:r>
              <a:rPr lang="en"/>
              <a:t>Not modular</a:t>
            </a:r>
            <a:endParaRPr/>
          </a:p>
          <a:p>
            <a:pPr indent="-342900" lvl="0" marL="457200" rtl="0" algn="l">
              <a:spcBef>
                <a:spcPts val="0"/>
              </a:spcBef>
              <a:spcAft>
                <a:spcPts val="0"/>
              </a:spcAft>
              <a:buSzPts val="1800"/>
              <a:buChar char="●"/>
            </a:pPr>
            <a:r>
              <a:rPr lang="en"/>
              <a:t>Unpredictable (relatively)</a:t>
            </a:r>
            <a:endParaRPr/>
          </a:p>
          <a:p>
            <a:pPr indent="-342900" lvl="0" marL="457200" rtl="0" algn="l">
              <a:spcBef>
                <a:spcPts val="0"/>
              </a:spcBef>
              <a:spcAft>
                <a:spcPts val="0"/>
              </a:spcAft>
              <a:buSzPts val="1800"/>
              <a:buChar char="●"/>
            </a:pPr>
            <a:r>
              <a:rPr lang="en"/>
              <a:t>Expensive</a:t>
            </a:r>
            <a:endParaRPr/>
          </a:p>
        </p:txBody>
      </p:sp>
      <p:pic>
        <p:nvPicPr>
          <p:cNvPr id="113" name="Google Shape;113;p20"/>
          <p:cNvPicPr preferRelativeResize="0"/>
          <p:nvPr/>
        </p:nvPicPr>
        <p:blipFill>
          <a:blip r:embed="rId3">
            <a:alphaModFix/>
          </a:blip>
          <a:stretch>
            <a:fillRect/>
          </a:stretch>
        </p:blipFill>
        <p:spPr>
          <a:xfrm>
            <a:off x="5170025" y="1017725"/>
            <a:ext cx="3829476" cy="3199778"/>
          </a:xfrm>
          <a:prstGeom prst="rect">
            <a:avLst/>
          </a:prstGeom>
          <a:noFill/>
          <a:ln>
            <a:noFill/>
          </a:ln>
        </p:spPr>
      </p:pic>
      <p:sp>
        <p:nvSpPr>
          <p:cNvPr id="114" name="Google Shape;114;p20"/>
          <p:cNvSpPr txBox="1"/>
          <p:nvPr/>
        </p:nvSpPr>
        <p:spPr>
          <a:xfrm>
            <a:off x="5333350" y="4361925"/>
            <a:ext cx="346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Example side view of a transmembrane protein deforming the membrane around it. Sandberg &amp; Brannigan, unpublished.</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DNA Nanotechnology</a:t>
            </a:r>
            <a:endParaRPr/>
          </a:p>
        </p:txBody>
      </p:sp>
      <p:sp>
        <p:nvSpPr>
          <p:cNvPr id="120" name="Google Shape;120;p21"/>
          <p:cNvSpPr txBox="1"/>
          <p:nvPr>
            <p:ph idx="1" type="body"/>
          </p:nvPr>
        </p:nvSpPr>
        <p:spPr>
          <a:xfrm>
            <a:off x="311700" y="1152475"/>
            <a:ext cx="44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Engineering Features</a:t>
            </a:r>
            <a:r>
              <a:rPr lang="en"/>
              <a:t>:</a:t>
            </a:r>
            <a:endParaRPr/>
          </a:p>
          <a:p>
            <a:pPr indent="-342900" lvl="0" marL="457200" rtl="0" algn="l">
              <a:spcBef>
                <a:spcPts val="1200"/>
              </a:spcBef>
              <a:spcAft>
                <a:spcPts val="0"/>
              </a:spcAft>
              <a:buSzPts val="1800"/>
              <a:buChar char="●"/>
            </a:pPr>
            <a:r>
              <a:rPr lang="en"/>
              <a:t>Tractable Design using Base-Pairing</a:t>
            </a:r>
            <a:endParaRPr/>
          </a:p>
          <a:p>
            <a:pPr indent="-342900" lvl="0" marL="457200" rtl="0" algn="l">
              <a:spcBef>
                <a:spcPts val="0"/>
              </a:spcBef>
              <a:spcAft>
                <a:spcPts val="0"/>
              </a:spcAft>
              <a:buSzPts val="1800"/>
              <a:buChar char="●"/>
            </a:pPr>
            <a:r>
              <a:rPr lang="en"/>
              <a:t>Good Structural and Dynamic Properties</a:t>
            </a:r>
            <a:endParaRPr/>
          </a:p>
          <a:p>
            <a:pPr indent="-342900" lvl="0" marL="457200" rtl="0" algn="l">
              <a:spcBef>
                <a:spcPts val="0"/>
              </a:spcBef>
              <a:spcAft>
                <a:spcPts val="0"/>
              </a:spcAft>
              <a:buSzPts val="1800"/>
              <a:buChar char="●"/>
            </a:pPr>
            <a:r>
              <a:rPr lang="en"/>
              <a:t>Diverse post-synthetic conjugation chemistries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4876800" y="914475"/>
            <a:ext cx="4267199" cy="3488155"/>
          </a:xfrm>
          <a:prstGeom prst="rect">
            <a:avLst/>
          </a:prstGeom>
          <a:noFill/>
          <a:ln>
            <a:noFill/>
          </a:ln>
        </p:spPr>
      </p:pic>
      <p:sp>
        <p:nvSpPr>
          <p:cNvPr id="122" name="Google Shape;122;p21"/>
          <p:cNvSpPr txBox="1"/>
          <p:nvPr/>
        </p:nvSpPr>
        <p:spPr>
          <a:xfrm>
            <a:off x="4948000" y="4411725"/>
            <a:ext cx="419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Top-down view of rectangular DNA Origami imaged by AFM. Each structure is 60x90x2.5nm.</a:t>
            </a:r>
            <a:endParaRPr/>
          </a:p>
          <a:p>
            <a:pPr indent="0" lvl="0" marL="0" rtl="0" algn="l">
              <a:spcBef>
                <a:spcPts val="0"/>
              </a:spcBef>
              <a:spcAft>
                <a:spcPts val="0"/>
              </a:spcAft>
              <a:buNone/>
            </a:pPr>
            <a:r>
              <a:rPr lang="en"/>
              <a:t>Santiago &amp; Fu, unpublished.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